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3"/>
    <p:sldId id="257" r:id="rId4"/>
    <p:sldId id="263" r:id="rId5"/>
    <p:sldId id="268" r:id="rId6"/>
    <p:sldId id="258" r:id="rId7"/>
    <p:sldId id="259" r:id="rId8"/>
    <p:sldId id="261" r:id="rId9"/>
    <p:sldId id="262" r:id="rId10"/>
    <p:sldId id="260" r:id="rId11"/>
    <p:sldId id="264" r:id="rId12"/>
    <p:sldId id="265" r:id="rId13"/>
    <p:sldId id="275" r:id="rId14"/>
    <p:sldId id="276" r:id="rId15"/>
    <p:sldId id="277" r:id="rId16"/>
    <p:sldId id="278" r:id="rId17"/>
  </p:sldIdLst>
  <p:sldSz cx="9144000" cy="6858000" type="screen4x3"/>
  <p:notesSz cx="6858000" cy="9144000"/>
  <p:custDataLst>
    <p:tags r:id="rId22"/>
  </p:custData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09" userDrawn="1">
          <p15:clr>
            <a:srgbClr val="A4A3A4"/>
          </p15:clr>
        </p15:guide>
        <p15:guide id="2" pos="29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45D"/>
    <a:srgbClr val="FAE098"/>
    <a:srgbClr val="F8D060"/>
    <a:srgbClr val="FFFF99"/>
    <a:srgbClr val="FBE88B"/>
    <a:srgbClr val="EDAD99"/>
    <a:srgbClr val="FDD489"/>
    <a:srgbClr val="FFEB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6" d="100"/>
          <a:sy n="76" d="100"/>
        </p:scale>
        <p:origin x="-984" y="-96"/>
      </p:cViewPr>
      <p:guideLst>
        <p:guide orient="horz" pos="2109"/>
        <p:guide pos="2913"/>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rgbClr val="FFEB87"/>
        </a:solidFill>
        <a:effectLst/>
      </p:bgPr>
    </p:bg>
    <p:spTree>
      <p:nvGrpSpPr>
        <p:cNvPr id="1" name=""/>
        <p:cNvGrpSpPr/>
        <p:nvPr/>
      </p:nvGrpSpPr>
      <p:grpSpPr/>
      <p:pic>
        <p:nvPicPr>
          <p:cNvPr id="3088" name="图片 3087" descr="education 3-1"/>
          <p:cNvPicPr>
            <a:picLocks noChangeAspect="1"/>
          </p:cNvPicPr>
          <p:nvPr/>
        </p:nvPicPr>
        <p:blipFill>
          <a:blip r:embed="rId2"/>
          <a:stretch>
            <a:fillRect/>
          </a:stretch>
        </p:blipFill>
        <p:spPr>
          <a:xfrm>
            <a:off x="0" y="0"/>
            <a:ext cx="9144000" cy="6858000"/>
          </a:xfrm>
          <a:prstGeom prst="rect">
            <a:avLst/>
          </a:prstGeom>
          <a:noFill/>
          <a:ln w="9525">
            <a:noFill/>
          </a:ln>
        </p:spPr>
      </p:pic>
      <p:sp>
        <p:nvSpPr>
          <p:cNvPr id="3089" name="矩形 3088"/>
          <p:cNvSpPr/>
          <p:nvPr/>
        </p:nvSpPr>
        <p:spPr>
          <a:xfrm>
            <a:off x="914400" y="2590800"/>
            <a:ext cx="8229600" cy="1981200"/>
          </a:xfrm>
          <a:prstGeom prst="rect">
            <a:avLst/>
          </a:prstGeom>
          <a:solidFill>
            <a:schemeClr val="tx2"/>
          </a:solidFill>
          <a:ln w="12700">
            <a:noFill/>
          </a:ln>
        </p:spPr>
        <p:txBody>
          <a:bodyPr/>
          <a:p>
            <a:endParaRPr lang="zh-CN" altLang="en-US"/>
          </a:p>
        </p:txBody>
      </p:sp>
      <p:sp>
        <p:nvSpPr>
          <p:cNvPr id="3097" name="日期占位符 3096"/>
          <p:cNvSpPr>
            <a:spLocks noGrp="1"/>
          </p:cNvSpPr>
          <p:nvPr>
            <p:ph type="dt" sz="quarter" idx="2"/>
          </p:nvPr>
        </p:nvSpPr>
        <p:spPr>
          <a:xfrm>
            <a:off x="457200" y="6245225"/>
            <a:ext cx="2133600" cy="476250"/>
          </a:xfrm>
          <a:prstGeom prst="rect">
            <a:avLst/>
          </a:prstGeom>
          <a:noFill/>
          <a:ln w="9525">
            <a:noFill/>
          </a:ln>
        </p:spPr>
        <p:txBody>
          <a:bodyPr anchor="t" anchorCtr="0"/>
          <a:lstStyle>
            <a:lvl1pPr>
              <a:defRPr sz="1400"/>
            </a:lvl1pPr>
          </a:lstStyle>
          <a:p>
            <a:fld id="{BB962C8B-B14F-4D97-AF65-F5344CB8AC3E}" type="datetime1">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098" name="页脚占位符 3097"/>
          <p:cNvSpPr>
            <a:spLocks noGrp="1"/>
          </p:cNvSpPr>
          <p:nvPr>
            <p:ph type="ftr" sz="quarter" idx="3"/>
          </p:nvPr>
        </p:nvSpPr>
        <p:spPr>
          <a:xfrm>
            <a:off x="3124200" y="6245225"/>
            <a:ext cx="2895600" cy="476250"/>
          </a:xfrm>
          <a:prstGeom prst="rect">
            <a:avLst/>
          </a:prstGeom>
          <a:noFill/>
          <a:ln w="9525">
            <a:noFill/>
          </a:ln>
        </p:spPr>
        <p:txBody>
          <a:bodyPr anchor="t" anchorCtr="0"/>
          <a:lstStyle>
            <a:lvl1pPr algn="ctr">
              <a:defRPr sz="1400"/>
            </a:lvl1pPr>
          </a:lstStyle>
          <a:p>
            <a:endParaRPr lang="zh-CN" altLang="en-US" dirty="0">
              <a:latin typeface="Times New Roman" panose="02020603050405020304" pitchFamily="18" charset="0"/>
            </a:endParaRPr>
          </a:p>
        </p:txBody>
      </p:sp>
      <p:sp>
        <p:nvSpPr>
          <p:cNvPr id="3099" name="灯片编号占位符 3098"/>
          <p:cNvSpPr>
            <a:spLocks noGrp="1"/>
          </p:cNvSpPr>
          <p:nvPr>
            <p:ph type="sldNum" sz="quarter" idx="4"/>
          </p:nvPr>
        </p:nvSpPr>
        <p:spPr>
          <a:xfrm>
            <a:off x="6553200" y="6245225"/>
            <a:ext cx="2133600" cy="476250"/>
          </a:xfrm>
          <a:prstGeom prst="rect">
            <a:avLst/>
          </a:prstGeom>
          <a:noFill/>
          <a:ln w="9525">
            <a:noFill/>
          </a:ln>
        </p:spPr>
        <p:txBody>
          <a:bodyPr anchor="t" anchorCtr="0"/>
          <a:lstStyle>
            <a:lvl1pPr algn="r">
              <a:defRPr sz="1400"/>
            </a:lvl1pPr>
          </a:lstStyle>
          <a:p>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3100" name="标题 3099"/>
          <p:cNvSpPr>
            <a:spLocks noGrp="1"/>
          </p:cNvSpPr>
          <p:nvPr>
            <p:ph type="ctrTitle" sz="quarter"/>
          </p:nvPr>
        </p:nvSpPr>
        <p:spPr>
          <a:xfrm>
            <a:off x="685800" y="2130425"/>
            <a:ext cx="7772400" cy="1470025"/>
          </a:xfrm>
          <a:prstGeom prst="rect">
            <a:avLst/>
          </a:prstGeom>
          <a:noFill/>
          <a:ln w="9525">
            <a:noFill/>
          </a:ln>
        </p:spPr>
        <p:txBody>
          <a:bodyPr anchor="ctr" anchorCtr="0"/>
          <a:lstStyle>
            <a:lvl1pPr lvl="0">
              <a:buClrTx/>
              <a:buSzTx/>
              <a:buFontTx/>
              <a:defRPr b="0"/>
            </a:lvl1pPr>
          </a:lstStyle>
          <a:p>
            <a:pPr lvl="0"/>
            <a:r>
              <a:rPr lang="zh-CN" altLang="en-US" dirty="0"/>
              <a:t>单击此处编辑母版标题样式</a:t>
            </a:r>
            <a:endParaRPr lang="zh-CN" altLang="en-US" dirty="0"/>
          </a:p>
        </p:txBody>
      </p:sp>
      <p:sp>
        <p:nvSpPr>
          <p:cNvPr id="3101" name="副标题 3100"/>
          <p:cNvSpPr>
            <a:spLocks noGrp="1"/>
          </p:cNvSpPr>
          <p:nvPr>
            <p:ph type="subTitle" sz="quarter" idx="1"/>
          </p:nvPr>
        </p:nvSpPr>
        <p:spPr>
          <a:xfrm>
            <a:off x="1371600" y="3886200"/>
            <a:ext cx="6400800" cy="1752600"/>
          </a:xfrm>
          <a:prstGeom prst="rect">
            <a:avLst/>
          </a:prstGeom>
          <a:noFill/>
          <a:ln w="9525">
            <a:noFill/>
          </a:ln>
        </p:spPr>
        <p:txBody>
          <a:bodyPr anchor="t" anchorCtr="0"/>
          <a:lstStyle>
            <a:lvl1pPr marL="0" lvl="0" indent="0">
              <a:buClr>
                <a:srgbClr val="A50021"/>
              </a:buClr>
              <a:buSzTx/>
              <a:buFont typeface="Wingdings" panose="05000000000000000000" pitchFamily="2" charset="2"/>
              <a:buNone/>
              <a:defRPr/>
            </a:lvl1pPr>
            <a:lvl2pPr marL="457200" lvl="1" indent="0" algn="ctr">
              <a:buClr>
                <a:srgbClr val="A50021"/>
              </a:buClr>
              <a:buSzTx/>
              <a:buFont typeface="Wingdings" panose="05000000000000000000" pitchFamily="2" charset="2"/>
              <a:buNone/>
              <a:defRPr/>
            </a:lvl2pPr>
            <a:lvl3pPr marL="914400" lvl="2" indent="0" algn="ctr">
              <a:buClr>
                <a:srgbClr val="A50021"/>
              </a:buClr>
              <a:buSzTx/>
              <a:buFont typeface="Wingdings" panose="05000000000000000000" pitchFamily="2" charset="2"/>
              <a:buNone/>
              <a:defRPr/>
            </a:lvl3pPr>
            <a:lvl4pPr marL="1371600" lvl="3" indent="0" algn="ctr">
              <a:buClr>
                <a:srgbClr val="A50021"/>
              </a:buClr>
              <a:buSzTx/>
              <a:buFont typeface="Wingdings" panose="05000000000000000000" pitchFamily="2" charset="2"/>
              <a:buNone/>
              <a:defRPr/>
            </a:lvl4pPr>
            <a:lvl5pPr marL="1828800" lvl="4" indent="0" algn="ctr">
              <a:buClr>
                <a:srgbClr val="A50021"/>
              </a:buClr>
              <a:buSzTx/>
              <a:buFont typeface="Wingdings" panose="05000000000000000000" pitchFamily="2" charset="2"/>
              <a:buNone/>
              <a:defRPr/>
            </a:lvl5pPr>
          </a:lstStyle>
          <a:p>
            <a:pPr lvl="0"/>
            <a:r>
              <a:rPr lang="zh-CN" altLang="en-US" dirty="0"/>
              <a:t>单击此处编辑母版副标题样式</a:t>
            </a:r>
            <a:endParaRPr lang="zh-CN" altLang="en-US" dirty="0"/>
          </a:p>
        </p:txBody>
      </p:sp>
      <p:pic>
        <p:nvPicPr>
          <p:cNvPr id="3102" name="图片 3101" descr="loge_b"/>
          <p:cNvPicPr>
            <a:picLocks noChangeAspect="1"/>
          </p:cNvPicPr>
          <p:nvPr/>
        </p:nvPicPr>
        <p:blipFill>
          <a:blip r:embed="rId3"/>
          <a:stretch>
            <a:fillRect/>
          </a:stretch>
        </p:blipFill>
        <p:spPr>
          <a:xfrm>
            <a:off x="6200775" y="354013"/>
            <a:ext cx="2562225" cy="560387"/>
          </a:xfrm>
          <a:prstGeom prst="rect">
            <a:avLst/>
          </a:prstGeom>
          <a:noFill/>
          <a:ln w="9525">
            <a:noFill/>
          </a:ln>
        </p:spPr>
      </p:pic>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4.emf"/><Relationship Id="rId12" Type="http://schemas.openxmlformats.org/officeDocument/2006/relationships/image" Target="../media/image3.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p:pic>
        <p:nvPicPr>
          <p:cNvPr id="2064" name="图片 2063" descr="education 3-2"/>
          <p:cNvPicPr>
            <a:picLocks noChangeAspect="1"/>
          </p:cNvPicPr>
          <p:nvPr/>
        </p:nvPicPr>
        <p:blipFill>
          <a:blip r:embed="rId12"/>
          <a:stretch>
            <a:fillRect/>
          </a:stretch>
        </p:blipFill>
        <p:spPr>
          <a:xfrm>
            <a:off x="0" y="5410200"/>
            <a:ext cx="9144000" cy="1447800"/>
          </a:xfrm>
          <a:prstGeom prst="rect">
            <a:avLst/>
          </a:prstGeom>
          <a:noFill/>
          <a:ln w="9525">
            <a:noFill/>
          </a:ln>
        </p:spPr>
      </p:pic>
      <p:sp>
        <p:nvSpPr>
          <p:cNvPr id="2066" name="矩形 2065"/>
          <p:cNvSpPr/>
          <p:nvPr/>
        </p:nvSpPr>
        <p:spPr>
          <a:xfrm>
            <a:off x="3384550" y="5410200"/>
            <a:ext cx="5759450" cy="1219200"/>
          </a:xfrm>
          <a:prstGeom prst="rect">
            <a:avLst/>
          </a:prstGeom>
          <a:solidFill>
            <a:srgbClr val="FBE88B"/>
          </a:solidFill>
          <a:ln w="12700">
            <a:noFill/>
          </a:ln>
        </p:spPr>
        <p:txBody>
          <a:bodyPr/>
          <a:p>
            <a:endParaRPr lang="zh-CN" altLang="en-US"/>
          </a:p>
        </p:txBody>
      </p:sp>
      <p:sp>
        <p:nvSpPr>
          <p:cNvPr id="2068" name="直接连接符 2067"/>
          <p:cNvSpPr/>
          <p:nvPr/>
        </p:nvSpPr>
        <p:spPr>
          <a:xfrm>
            <a:off x="0" y="1066800"/>
            <a:ext cx="9144000" cy="0"/>
          </a:xfrm>
          <a:prstGeom prst="line">
            <a:avLst/>
          </a:prstGeom>
          <a:ln w="12700" cap="sq" cmpd="sng">
            <a:solidFill>
              <a:schemeClr val="tx1"/>
            </a:solidFill>
            <a:prstDash val="solid"/>
            <a:headEnd type="none" w="sm" len="sm"/>
            <a:tailEnd type="none" w="sm" len="sm"/>
          </a:ln>
        </p:spPr>
      </p:sp>
      <p:sp>
        <p:nvSpPr>
          <p:cNvPr id="2076" name="日期占位符 2075"/>
          <p:cNvSpPr>
            <a:spLocks noGrp="1"/>
          </p:cNvSpPr>
          <p:nvPr>
            <p:ph type="dt" sz="half" idx="2"/>
          </p:nvPr>
        </p:nvSpPr>
        <p:spPr>
          <a:xfrm>
            <a:off x="457200" y="6248400"/>
            <a:ext cx="2133600" cy="476250"/>
          </a:xfrm>
          <a:prstGeom prst="rect">
            <a:avLst/>
          </a:prstGeom>
          <a:noFill/>
          <a:ln w="9525">
            <a:noFill/>
          </a:ln>
        </p:spPr>
        <p:txBody>
          <a:bodyPr/>
          <a:lstStyle>
            <a:lvl1pPr>
              <a:defRPr sz="1400"/>
            </a:lvl1pPr>
          </a:lstStyle>
          <a:p>
            <a:pPr lvl="0"/>
            <a:endParaRPr lang="zh-CN" altLang="en-US" dirty="0">
              <a:latin typeface="Times New Roman" panose="02020603050405020304" pitchFamily="18" charset="0"/>
            </a:endParaRPr>
          </a:p>
        </p:txBody>
      </p:sp>
      <p:sp>
        <p:nvSpPr>
          <p:cNvPr id="2077" name="页脚占位符 2076"/>
          <p:cNvSpPr>
            <a:spLocks noGrp="1"/>
          </p:cNvSpPr>
          <p:nvPr>
            <p:ph type="ftr" sz="quarter" idx="3"/>
          </p:nvPr>
        </p:nvSpPr>
        <p:spPr>
          <a:xfrm>
            <a:off x="3124200" y="6248400"/>
            <a:ext cx="2895600" cy="476250"/>
          </a:xfrm>
          <a:prstGeom prst="rect">
            <a:avLst/>
          </a:prstGeom>
          <a:noFill/>
          <a:ln w="9525">
            <a:noFill/>
          </a:ln>
        </p:spPr>
        <p:txBody>
          <a:bodyPr/>
          <a:lstStyle>
            <a:lvl1pPr algn="ctr">
              <a:defRPr sz="1400"/>
            </a:lvl1pPr>
          </a:lstStyle>
          <a:p>
            <a:pPr lvl="0"/>
            <a:endParaRPr lang="zh-CN" altLang="en-US" dirty="0">
              <a:latin typeface="Times New Roman" panose="02020603050405020304" pitchFamily="18" charset="0"/>
            </a:endParaRPr>
          </a:p>
        </p:txBody>
      </p:sp>
      <p:sp>
        <p:nvSpPr>
          <p:cNvPr id="2078" name="灯片编号占位符 2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2079" name="标题 2078"/>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80" name="文本占位符 2079"/>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2082" name="图片 2081" descr="loge"/>
          <p:cNvPicPr>
            <a:picLocks noChangeAspect="1"/>
          </p:cNvPicPr>
          <p:nvPr/>
        </p:nvPicPr>
        <p:blipFill>
          <a:blip r:embed="rId13"/>
          <a:stretch>
            <a:fillRect/>
          </a:stretch>
        </p:blipFill>
        <p:spPr>
          <a:xfrm>
            <a:off x="6975475" y="6248400"/>
            <a:ext cx="1711325" cy="3714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1" i="0" u="none" kern="1200" baseline="0">
          <a:solidFill>
            <a:srgbClr val="A50021"/>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3200" b="0" i="0" u="none" kern="1200" baseline="0">
          <a:solidFill>
            <a:schemeClr val="bg2"/>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2800" b="0" i="0" u="none" kern="1200" baseline="0">
          <a:solidFill>
            <a:schemeClr val="bg2"/>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2400" b="0" i="0" u="none" kern="1200" baseline="0">
          <a:solidFill>
            <a:schemeClr val="bg2"/>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2000" b="0" i="0" u="none" kern="1200" baseline="0">
          <a:solidFill>
            <a:schemeClr val="bg2"/>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2000" b="0" i="0" u="none" kern="1200" baseline="0">
          <a:solidFill>
            <a:schemeClr val="bg2"/>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2000" b="0" i="0" u="none" kern="1200" baseline="0">
          <a:solidFill>
            <a:schemeClr val="bg2"/>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2000" b="0" i="0" u="none" kern="1200" baseline="0">
          <a:solidFill>
            <a:schemeClr val="bg2"/>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2000" b="0" i="0" u="none" kern="1200" baseline="0">
          <a:solidFill>
            <a:schemeClr val="bg2"/>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rgbClr val="A50021"/>
        </a:buClr>
        <a:buFont typeface="Wingdings" panose="05000000000000000000" pitchFamily="2" charset="2"/>
        <a:buChar char="q"/>
        <a:defRPr sz="2000" b="0" i="0" u="none" kern="1200" baseline="0">
          <a:solidFill>
            <a:schemeClr val="bg2"/>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ctrTitle"/>
          </p:nvPr>
        </p:nvSpPr>
        <p:spPr>
          <a:xfrm>
            <a:off x="320675" y="867410"/>
            <a:ext cx="8805545" cy="1621155"/>
          </a:xfrm>
        </p:spPr>
        <p:txBody>
          <a:bodyPr anchor="ctr" anchorCtr="0"/>
          <a:p>
            <a:pPr algn="ctr" defTabSz="914400">
              <a:buSzTx/>
              <a:buFontTx/>
              <a:buNone/>
            </a:pPr>
            <a:r>
              <a:rPr lang="en-US" altLang="zh-CN" b="1">
                <a:latin typeface="Times New Roman" panose="02020603050405020304" pitchFamily="18" charset="0"/>
                <a:ea typeface="宋体" panose="02010600030101010101" pitchFamily="2" charset="-122"/>
                <a:sym typeface="+mn-ea"/>
              </a:rPr>
              <a:t>Chapter 9</a:t>
            </a:r>
            <a:br>
              <a:rPr lang="en-US" altLang="zh-CN" b="1">
                <a:latin typeface="Times New Roman" panose="02020603050405020304" pitchFamily="18" charset="0"/>
                <a:ea typeface="宋体" panose="02010600030101010101" pitchFamily="2" charset="-122"/>
                <a:sym typeface="+mn-ea"/>
              </a:rPr>
            </a:br>
            <a:r>
              <a:rPr lang="en-US" altLang="zh-CN" b="1" kern="1200" baseline="0">
                <a:latin typeface="Times New Roman" panose="02020603050405020304" pitchFamily="18" charset="0"/>
                <a:ea typeface="宋体" panose="02010600030101010101" pitchFamily="2" charset="-122"/>
              </a:rPr>
              <a:t>Online Banking</a:t>
            </a:r>
            <a:endParaRPr lang="zh-CN" altLang="en-US" kern="1200" baseline="0" dirty="0">
              <a:latin typeface="Times New Roman" panose="02020603050405020304" pitchFamily="18" charset="0"/>
              <a:ea typeface="宋体" panose="02010600030101010101" pitchFamily="2" charset="-122"/>
            </a:endParaRPr>
          </a:p>
        </p:txBody>
      </p:sp>
      <p:sp>
        <p:nvSpPr>
          <p:cNvPr id="35843" name="副标题 35842"/>
          <p:cNvSpPr>
            <a:spLocks noGrp="1"/>
          </p:cNvSpPr>
          <p:nvPr>
            <p:ph type="subTitle" idx="1"/>
          </p:nvPr>
        </p:nvSpPr>
        <p:spPr/>
        <p:txBody>
          <a:bodyPr anchor="t" anchorCtr="0"/>
          <a:p>
            <a:pPr defTabSz="914400">
              <a:buSzTx/>
            </a:pPr>
            <a:endParaRPr lang="zh-CN" altLang="en-US" kern="1200" baseline="0" dirty="0">
              <a:latin typeface="Times New Roman" panose="02020603050405020304" pitchFamily="18" charset="0"/>
              <a:ea typeface="宋体" panose="02010600030101010101" pitchFamily="2" charset="-122"/>
            </a:endParaRPr>
          </a:p>
        </p:txBody>
      </p:sp>
      <p:pic>
        <p:nvPicPr>
          <p:cNvPr id="2" name="图片 1"/>
          <p:cNvPicPr/>
          <p:nvPr/>
        </p:nvPicPr>
        <p:blipFill>
          <a:blip r:embed="rId1"/>
          <a:stretch>
            <a:fillRect/>
          </a:stretch>
        </p:blipFill>
        <p:spPr>
          <a:xfrm>
            <a:off x="2411730" y="2887345"/>
            <a:ext cx="4722495" cy="275145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p:txBody>
          <a:bodyPr anchor="ctr" anchorCtr="0"/>
          <a:p>
            <a:endParaRPr lang="zh-CN" altLang="en-US" dirty="0">
              <a:ea typeface="宋体" panose="02010600030101010101" pitchFamily="2" charset="-122"/>
            </a:endParaRPr>
          </a:p>
        </p:txBody>
      </p:sp>
      <p:sp>
        <p:nvSpPr>
          <p:cNvPr id="46083" name="文本占位符 46082"/>
          <p:cNvSpPr>
            <a:spLocks noGrp="1"/>
          </p:cNvSpPr>
          <p:nvPr>
            <p:ph type="body" idx="1"/>
          </p:nvPr>
        </p:nvSpPr>
        <p:spPr>
          <a:xfrm>
            <a:off x="487045" y="969645"/>
            <a:ext cx="8048625" cy="5156835"/>
          </a:xfrm>
        </p:spPr>
        <p:txBody>
          <a:bodyPr/>
          <a:p>
            <a:pPr lvl="1"/>
            <a:r>
              <a:rPr lang="en-US" altLang="zh-CN" sz="3200" b="1">
                <a:solidFill>
                  <a:schemeClr val="bg2"/>
                </a:solidFill>
                <a:ea typeface="宋体" panose="02010600030101010101" pitchFamily="2" charset="-122"/>
              </a:rPr>
              <a:t> </a:t>
            </a:r>
            <a:r>
              <a:rPr lang="zh-CN" altLang="en-US" sz="2800" b="1">
                <a:latin typeface="Times New Roman" panose="02020603050405020304" pitchFamily="18" charset="0"/>
                <a:cs typeface="Times New Roman" panose="02020603050405020304" pitchFamily="18" charset="0"/>
                <a:sym typeface="+mn-ea"/>
              </a:rPr>
              <a:t>ATM (Automated Teller Machine)</a:t>
            </a:r>
            <a:r>
              <a:rPr lang="en-US" altLang="zh-CN" sz="2800" b="1">
                <a:latin typeface="Times New Roman" panose="02020603050405020304" pitchFamily="18" charset="0"/>
                <a:cs typeface="Times New Roman" panose="02020603050405020304" pitchFamily="18" charset="0"/>
                <a:sym typeface="+mn-ea"/>
              </a:rPr>
              <a:t>  </a:t>
            </a:r>
            <a:endParaRPr lang="en-US" altLang="zh-CN" sz="2800" b="1">
              <a:latin typeface="Times New Roman" panose="02020603050405020304" pitchFamily="18" charset="0"/>
              <a:cs typeface="Times New Roman" panose="02020603050405020304" pitchFamily="18" charset="0"/>
            </a:endParaRPr>
          </a:p>
          <a:p>
            <a:pPr marL="0" indent="0">
              <a:buNone/>
            </a:pPr>
            <a:r>
              <a:rPr lang="en-US" altLang="zh-CN" sz="2800" b="1">
                <a:latin typeface="Times New Roman" panose="02020603050405020304" pitchFamily="18" charset="0"/>
                <a:cs typeface="Times New Roman" panose="02020603050405020304" pitchFamily="18" charset="0"/>
                <a:sym typeface="+mn-ea"/>
              </a:rPr>
              <a:t>          </a:t>
            </a:r>
            <a:r>
              <a:rPr lang="en-US" altLang="zh-CN" sz="2800" b="1">
                <a:latin typeface="宋体" panose="02010600030101010101" pitchFamily="2" charset="-122"/>
                <a:ea typeface="宋体" panose="02010600030101010101" pitchFamily="2" charset="-122"/>
                <a:cs typeface="Times New Roman" panose="02020603050405020304" pitchFamily="18" charset="0"/>
                <a:sym typeface="+mn-ea"/>
              </a:rPr>
              <a:t>自动取款机</a:t>
            </a:r>
            <a:endParaRPr lang="en-US" altLang="zh-CN" sz="2800" b="1">
              <a:latin typeface="宋体" panose="02010600030101010101" pitchFamily="2" charset="-122"/>
              <a:ea typeface="宋体" panose="02010600030101010101" pitchFamily="2" charset="-122"/>
              <a:cs typeface="Times New Roman" panose="02020603050405020304" pitchFamily="18" charset="0"/>
            </a:endParaRPr>
          </a:p>
          <a:p>
            <a:pPr marL="0" indent="0" algn="just">
              <a:buNone/>
            </a:pPr>
            <a:r>
              <a:rPr lang="en-US" altLang="zh-CN" sz="2800">
                <a:latin typeface="Times New Roman" panose="02020603050405020304" pitchFamily="18" charset="0"/>
                <a:ea typeface="宋体" panose="02010600030101010101" pitchFamily="2" charset="-122"/>
                <a:cs typeface="Times New Roman" panose="02020603050405020304" pitchFamily="18" charset="0"/>
                <a:sym typeface="+mn-ea"/>
              </a:rPr>
              <a:t>    A self-service machine that allows bank customers to perform financial transactions, such as cash withdrawals, deposits, and account inquiries, without needing a human teller.</a:t>
            </a:r>
            <a:endParaRPr lang="en-US" altLang="zh-CN" sz="2800">
              <a:latin typeface="Times New Roman" panose="02020603050405020304" pitchFamily="18" charset="0"/>
              <a:ea typeface="宋体" panose="02010600030101010101" pitchFamily="2" charset="-122"/>
              <a:cs typeface="Times New Roman" panose="02020603050405020304" pitchFamily="18" charset="0"/>
            </a:endParaRPr>
          </a:p>
          <a:p>
            <a:pPr marL="0" indent="0">
              <a:buNone/>
            </a:pPr>
            <a:r>
              <a:rPr lang="en-US" altLang="zh-CN" sz="2800">
                <a:latin typeface="Times New Roman" panose="02020603050405020304" pitchFamily="18" charset="0"/>
                <a:ea typeface="宋体" panose="02010600030101010101" pitchFamily="2" charset="-122"/>
                <a:cs typeface="Times New Roman" panose="02020603050405020304" pitchFamily="18" charset="0"/>
                <a:sym typeface="+mn-ea"/>
              </a:rPr>
              <a:t>      一种允许银行客户无需</a:t>
            </a:r>
            <a:r>
              <a:rPr lang="zh-CN" altLang="en-US" sz="2800">
                <a:latin typeface="Times New Roman" panose="02020603050405020304" pitchFamily="18" charset="0"/>
                <a:ea typeface="宋体" panose="02010600030101010101" pitchFamily="2" charset="-122"/>
                <a:cs typeface="Times New Roman" panose="02020603050405020304" pitchFamily="18" charset="0"/>
                <a:sym typeface="+mn-ea"/>
              </a:rPr>
              <a:t>求助</a:t>
            </a:r>
            <a:r>
              <a:rPr lang="en-US" altLang="zh-CN" sz="2800">
                <a:latin typeface="Times New Roman" panose="02020603050405020304" pitchFamily="18" charset="0"/>
                <a:ea typeface="宋体" panose="02010600030101010101" pitchFamily="2" charset="-122"/>
                <a:cs typeface="Times New Roman" panose="02020603050405020304" pitchFamily="18" charset="0"/>
                <a:sym typeface="+mn-ea"/>
              </a:rPr>
              <a:t>人工柜员即可进行金融交易</a:t>
            </a:r>
            <a:r>
              <a:rPr lang="zh-CN" altLang="en-US" sz="28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a:latin typeface="Times New Roman" panose="02020603050405020304" pitchFamily="18" charset="0"/>
                <a:ea typeface="宋体" panose="02010600030101010101" pitchFamily="2" charset="-122"/>
                <a:cs typeface="Times New Roman" panose="02020603050405020304" pitchFamily="18" charset="0"/>
                <a:sym typeface="+mn-ea"/>
              </a:rPr>
              <a:t>例如取款、存款和账户查询</a:t>
            </a:r>
            <a:r>
              <a:rPr lang="zh-CN" altLang="en-US" sz="2800">
                <a:latin typeface="Times New Roman" panose="02020603050405020304" pitchFamily="18" charset="0"/>
                <a:ea typeface="宋体" panose="02010600030101010101" pitchFamily="2" charset="-122"/>
                <a:cs typeface="Times New Roman" panose="02020603050405020304" pitchFamily="18" charset="0"/>
                <a:sym typeface="+mn-ea"/>
              </a:rPr>
              <a:t>）的自助服务机器</a:t>
            </a:r>
            <a:r>
              <a:rPr lang="en-US" altLang="zh-CN" sz="28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800">
                <a:solidFill>
                  <a:schemeClr val="bg2"/>
                </a:solidFill>
                <a:latin typeface="宋体" panose="02010600030101010101" pitchFamily="2" charset="-122"/>
                <a:ea typeface="宋体" panose="02010600030101010101" pitchFamily="2" charset="-122"/>
                <a:cs typeface="宋体" panose="02010600030101010101" pitchFamily="2" charset="-122"/>
              </a:rPr>
              <a:t>   </a:t>
            </a:r>
            <a:r>
              <a:rPr lang="zh-CN" altLang="en-US" sz="28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en-US" altLang="zh-CN" sz="2800">
              <a:solidFill>
                <a:schemeClr val="bg2"/>
              </a:solidFill>
              <a:ea typeface="宋体" panose="02010600030101010101" pitchFamily="2" charset="-122"/>
            </a:endParaRPr>
          </a:p>
          <a:p>
            <a:pPr marL="0" indent="0">
              <a:buNone/>
            </a:pPr>
            <a:r>
              <a:rPr lang="en-US" altLang="zh-CN" sz="2800">
                <a:solidFill>
                  <a:schemeClr val="bg2"/>
                </a:solidFill>
                <a:ea typeface="宋体" panose="02010600030101010101" pitchFamily="2" charset="-122"/>
              </a:rPr>
              <a:t>    </a:t>
            </a:r>
            <a:endParaRPr lang="en-US" altLang="zh-CN" sz="2800">
              <a:solidFill>
                <a:schemeClr val="bg2"/>
              </a:solidFill>
              <a:ea typeface="宋体" panose="02010600030101010101" pitchFamily="2" charset="-122"/>
            </a:endParaRPr>
          </a:p>
        </p:txBody>
      </p:sp>
      <p:pic>
        <p:nvPicPr>
          <p:cNvPr id="4" name="图片 3" descr="2023061019440229"/>
          <p:cNvPicPr>
            <a:picLocks noChangeAspect="1"/>
          </p:cNvPicPr>
          <p:nvPr/>
        </p:nvPicPr>
        <p:blipFill>
          <a:blip r:embed="rId1"/>
          <a:stretch>
            <a:fillRect/>
          </a:stretch>
        </p:blipFill>
        <p:spPr>
          <a:xfrm>
            <a:off x="2987675" y="4940935"/>
            <a:ext cx="2671445" cy="17106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p:cNvSpPr>
          <p:nvPr>
            <p:ph type="title"/>
          </p:nvPr>
        </p:nvSpPr>
        <p:spPr/>
        <p:txBody>
          <a:bodyPr anchor="ctr" anchorCtr="0"/>
          <a:p>
            <a:endParaRPr lang="zh-CN" altLang="en-US" dirty="0">
              <a:ea typeface="宋体" panose="02010600030101010101" pitchFamily="2" charset="-122"/>
            </a:endParaRPr>
          </a:p>
        </p:txBody>
      </p:sp>
      <p:sp>
        <p:nvSpPr>
          <p:cNvPr id="47107" name="文本占位符 47106"/>
          <p:cNvSpPr>
            <a:spLocks noGrp="1"/>
          </p:cNvSpPr>
          <p:nvPr>
            <p:ph type="body" idx="1"/>
          </p:nvPr>
        </p:nvSpPr>
        <p:spPr>
          <a:xfrm>
            <a:off x="457200" y="1120775"/>
            <a:ext cx="8352155" cy="4746625"/>
          </a:xfrm>
        </p:spPr>
        <p:txBody>
          <a:bodyPr/>
          <a:p>
            <a:pPr lvl="1">
              <a:lnSpc>
                <a:spcPct val="90000"/>
              </a:lnSpc>
            </a:pPr>
            <a:r>
              <a:rPr lang="en-US" altLang="zh-CN" sz="3200" b="1">
                <a:solidFill>
                  <a:schemeClr val="bg2"/>
                </a:solidFill>
                <a:ea typeface="宋体" panose="02010600030101010101" pitchFamily="2" charset="-122"/>
              </a:rPr>
              <a:t> </a:t>
            </a:r>
            <a:r>
              <a:rPr lang="zh-CN" altLang="en-US" sz="3200" b="1">
                <a:latin typeface="Times New Roman" panose="02020603050405020304" pitchFamily="18" charset="0"/>
                <a:cs typeface="Times New Roman" panose="02020603050405020304" pitchFamily="18" charset="0"/>
                <a:sym typeface="+mn-ea"/>
              </a:rPr>
              <a:t>Digital Certificate</a:t>
            </a:r>
            <a:r>
              <a:rPr lang="en-US" altLang="zh-CN" sz="3200" b="1">
                <a:latin typeface="Times New Roman" panose="02020603050405020304" pitchFamily="18" charset="0"/>
                <a:cs typeface="Times New Roman" panose="02020603050405020304" pitchFamily="18" charset="0"/>
                <a:sym typeface="+mn-ea"/>
              </a:rPr>
              <a:t> </a:t>
            </a:r>
            <a:r>
              <a:rPr lang="zh-CN" altLang="en-US" sz="3200" b="1">
                <a:latin typeface="Times New Roman" panose="02020603050405020304" pitchFamily="18" charset="0"/>
                <a:cs typeface="Times New Roman" panose="02020603050405020304" pitchFamily="18" charset="0"/>
                <a:sym typeface="+mn-ea"/>
              </a:rPr>
              <a:t>数字证书</a:t>
            </a:r>
            <a:r>
              <a:rPr lang="zh-CN" altLang="en-US" b="1" dirty="0">
                <a:solidFill>
                  <a:srgbClr val="FF0000"/>
                </a:solidFill>
                <a:ea typeface="宋体" panose="02010600030101010101" pitchFamily="2" charset="-122"/>
              </a:rPr>
              <a:t> </a:t>
            </a:r>
            <a:endParaRPr lang="zh-CN" altLang="en-US" b="1" dirty="0">
              <a:solidFill>
                <a:srgbClr val="FF0000"/>
              </a:solidFill>
              <a:ea typeface="宋体" panose="02010600030101010101" pitchFamily="2" charset="-122"/>
            </a:endParaRPr>
          </a:p>
          <a:p>
            <a:pPr marL="0" indent="0" algn="just">
              <a:lnSpc>
                <a:spcPct val="100000"/>
              </a:lnSpc>
              <a:buNone/>
            </a:pPr>
            <a:r>
              <a:rPr lang="en-US" altLang="zh-CN">
                <a:solidFill>
                  <a:srgbClr val="FF0000"/>
                </a:solidFill>
                <a:ea typeface="宋体" panose="02010600030101010101" pitchFamily="2" charset="-122"/>
              </a:rPr>
              <a:t>    </a:t>
            </a:r>
            <a:r>
              <a:rPr lang="zh-CN" altLang="en-US" sz="2800">
                <a:latin typeface="Times New Roman" panose="02020603050405020304" pitchFamily="18" charset="0"/>
                <a:cs typeface="Times New Roman" panose="02020603050405020304" pitchFamily="18" charset="0"/>
                <a:sym typeface="+mn-ea"/>
              </a:rPr>
              <a:t>An electronic document used to prove th</a:t>
            </a:r>
            <a:r>
              <a:rPr lang="en-US" altLang="zh-CN" sz="2800">
                <a:latin typeface="Times New Roman" panose="02020603050405020304" pitchFamily="18" charset="0"/>
                <a:cs typeface="Times New Roman" panose="02020603050405020304" pitchFamily="18" charset="0"/>
                <a:sym typeface="+mn-ea"/>
              </a:rPr>
              <a:t>e </a:t>
            </a:r>
            <a:r>
              <a:rPr lang="zh-CN" altLang="en-US" sz="2800">
                <a:latin typeface="Times New Roman" panose="02020603050405020304" pitchFamily="18" charset="0"/>
                <a:cs typeface="Times New Roman" panose="02020603050405020304" pitchFamily="18" charset="0"/>
                <a:sym typeface="+mn-ea"/>
              </a:rPr>
              <a:t>ownership </a:t>
            </a:r>
            <a:endParaRPr lang="zh-CN" altLang="en-US" sz="2800">
              <a:latin typeface="Times New Roman" panose="02020603050405020304" pitchFamily="18" charset="0"/>
              <a:cs typeface="Times New Roman" panose="02020603050405020304" pitchFamily="18" charset="0"/>
              <a:sym typeface="+mn-ea"/>
            </a:endParaRPr>
          </a:p>
          <a:p>
            <a:pPr marL="0" indent="0" algn="just">
              <a:lnSpc>
                <a:spcPct val="100000"/>
              </a:lnSpc>
              <a:buNone/>
            </a:pPr>
            <a:r>
              <a:rPr lang="zh-CN" altLang="en-US" sz="2800">
                <a:latin typeface="Times New Roman" panose="02020603050405020304" pitchFamily="18" charset="0"/>
                <a:cs typeface="Times New Roman" panose="02020603050405020304" pitchFamily="18" charset="0"/>
                <a:sym typeface="+mn-ea"/>
              </a:rPr>
              <a:t>of a public key, ensuring secure communications over the internet. It is often issued by a trusted certification authority.</a:t>
            </a:r>
            <a:endParaRPr lang="zh-CN" altLang="en-US" sz="2800">
              <a:latin typeface="Times New Roman" panose="02020603050405020304" pitchFamily="18" charset="0"/>
              <a:cs typeface="Times New Roman" panose="02020603050405020304" pitchFamily="18" charset="0"/>
            </a:endParaRPr>
          </a:p>
          <a:p>
            <a:pPr marL="0" indent="0">
              <a:buNone/>
            </a:pPr>
            <a:r>
              <a:rPr lang="en-US" altLang="zh-CN" sz="2800">
                <a:sym typeface="+mn-ea"/>
              </a:rPr>
              <a:t>       </a:t>
            </a:r>
            <a:r>
              <a:rPr lang="zh-CN" altLang="en-US" sz="2800">
                <a:sym typeface="+mn-ea"/>
              </a:rPr>
              <a:t>一种用于证明公钥所有权的电子文档，旨在确保互联网上的通信</a:t>
            </a:r>
            <a:r>
              <a:rPr lang="zh-CN" altLang="en-US" sz="2800">
                <a:sym typeface="+mn-ea"/>
              </a:rPr>
              <a:t>安全，通常由可信的认证机构颁发。</a:t>
            </a:r>
            <a:endParaRPr lang="en-US" altLang="zh-CN" sz="2800">
              <a:solidFill>
                <a:schemeClr val="bg2"/>
              </a:solidFill>
              <a:ea typeface="宋体" panose="02010600030101010101" pitchFamily="2" charset="-122"/>
            </a:endParaRPr>
          </a:p>
        </p:txBody>
      </p:sp>
      <p:pic>
        <p:nvPicPr>
          <p:cNvPr id="3" name="图片 2" descr="下载"/>
          <p:cNvPicPr>
            <a:picLocks noChangeAspect="1"/>
          </p:cNvPicPr>
          <p:nvPr/>
        </p:nvPicPr>
        <p:blipFill>
          <a:blip r:embed="rId1"/>
          <a:stretch>
            <a:fillRect/>
          </a:stretch>
        </p:blipFill>
        <p:spPr>
          <a:xfrm>
            <a:off x="2339975" y="4580890"/>
            <a:ext cx="3251200" cy="17945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57345"/>
          <p:cNvSpPr>
            <a:spLocks noGrp="1"/>
          </p:cNvSpPr>
          <p:nvPr>
            <p:ph type="title"/>
          </p:nvPr>
        </p:nvSpPr>
        <p:spPr>
          <a:xfrm>
            <a:off x="468313" y="188913"/>
            <a:ext cx="8229600" cy="1143000"/>
          </a:xfrm>
        </p:spPr>
        <p:txBody>
          <a:bodyPr anchor="ctr" anchorCtr="0"/>
          <a:p>
            <a:pPr algn="ctr"/>
            <a:r>
              <a:rPr lang="en-US" altLang="zh-CN" sz="4000">
                <a:ea typeface="宋体" panose="02010600030101010101" pitchFamily="2" charset="-122"/>
              </a:rPr>
              <a:t>VI. Sentences </a:t>
            </a:r>
            <a:endParaRPr lang="zh-CN" altLang="en-US" sz="4000" dirty="0">
              <a:ea typeface="宋体" panose="02010600030101010101" pitchFamily="2" charset="-122"/>
            </a:endParaRPr>
          </a:p>
        </p:txBody>
      </p:sp>
      <p:sp>
        <p:nvSpPr>
          <p:cNvPr id="57347" name="文本占位符 57346"/>
          <p:cNvSpPr>
            <a:spLocks noGrp="1"/>
          </p:cNvSpPr>
          <p:nvPr>
            <p:ph type="body" idx="1"/>
          </p:nvPr>
        </p:nvSpPr>
        <p:spPr/>
        <p:txBody>
          <a:bodyPr/>
          <a:p>
            <a:pPr algn="just"/>
            <a:r>
              <a:rPr lang="en-US" altLang="zh-CN">
                <a:ea typeface="宋体" panose="02010600030101010101" pitchFamily="2" charset="-122"/>
              </a:rPr>
              <a:t>  </a:t>
            </a:r>
            <a:r>
              <a:rPr lang="en-US" altLang="zh-CN">
                <a:latin typeface="Times New Roman" panose="02020603050405020304" pitchFamily="18" charset="0"/>
                <a:ea typeface="宋体" panose="02010600030101010101" pitchFamily="2" charset="-122"/>
                <a:cs typeface="Times New Roman" panose="02020603050405020304" pitchFamily="18" charset="0"/>
                <a:sym typeface="+mn-ea"/>
              </a:rPr>
              <a:t>1. The attractions of banks to online banking are fairly obvious: diminished transaction costs, easier integration of services, interactive marketing capabilities, and other benefits that boost customer lists and profit margins. </a:t>
            </a:r>
            <a:endParaRPr lang="en-US" altLang="zh-CN">
              <a:latin typeface="Times New Roman" panose="02020603050405020304" pitchFamily="18" charset="0"/>
              <a:ea typeface="宋体" panose="02010600030101010101" pitchFamily="2" charset="-122"/>
              <a:cs typeface="Times New Roman" panose="02020603050405020304" pitchFamily="18" charset="0"/>
              <a:sym typeface="+mn-ea"/>
            </a:endParaRPr>
          </a:p>
          <a:p>
            <a:pPr marL="0" indent="0" algn="just">
              <a:buNone/>
            </a:pPr>
            <a:endParaRPr lang="en-US" altLang="zh-CN">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ph type="title"/>
          </p:nvPr>
        </p:nvSpPr>
        <p:spPr>
          <a:xfrm>
            <a:off x="468313" y="188913"/>
            <a:ext cx="8229600" cy="1143000"/>
          </a:xfrm>
        </p:spPr>
        <p:txBody>
          <a:bodyPr anchor="ctr" anchorCtr="0"/>
          <a:p>
            <a:r>
              <a:rPr lang="zh-CN" altLang="en-US" sz="3600" dirty="0">
                <a:ea typeface="宋体" panose="02010600030101010101" pitchFamily="2" charset="-122"/>
              </a:rPr>
              <a:t>译文</a:t>
            </a:r>
            <a:endParaRPr lang="zh-CN" altLang="en-US" sz="3600" dirty="0">
              <a:ea typeface="宋体" panose="02010600030101010101" pitchFamily="2" charset="-122"/>
            </a:endParaRPr>
          </a:p>
        </p:txBody>
      </p:sp>
      <p:sp>
        <p:nvSpPr>
          <p:cNvPr id="58371" name="文本占位符 58370"/>
          <p:cNvSpPr>
            <a:spLocks noGrp="1"/>
          </p:cNvSpPr>
          <p:nvPr>
            <p:ph type="body" idx="1"/>
          </p:nvPr>
        </p:nvSpPr>
        <p:spPr/>
        <p:txBody>
          <a:bodyPr/>
          <a:p>
            <a:r>
              <a:rPr lang="en-US" altLang="zh-CN" dirty="0">
                <a:ea typeface="宋体" panose="02010600030101010101" pitchFamily="2" charset="-122"/>
              </a:rPr>
              <a:t>  </a:t>
            </a:r>
            <a:r>
              <a:rPr lang="zh-CN" altLang="en-US">
                <a:solidFill>
                  <a:schemeClr val="bg2"/>
                </a:solidFill>
                <a:latin typeface="宋体" panose="02010600030101010101" pitchFamily="2" charset="-122"/>
                <a:ea typeface="宋体" panose="02010600030101010101" pitchFamily="2" charset="-122"/>
                <a:sym typeface="+mn-ea"/>
              </a:rPr>
              <a:t>网上银行业务对于银行的吸引力相当明</a:t>
            </a:r>
            <a:endParaRPr lang="zh-CN" altLang="en-US">
              <a:solidFill>
                <a:schemeClr val="bg2"/>
              </a:solidFill>
              <a:latin typeface="宋体" panose="02010600030101010101" pitchFamily="2" charset="-122"/>
              <a:ea typeface="宋体" panose="02010600030101010101" pitchFamily="2" charset="-122"/>
              <a:sym typeface="+mn-ea"/>
            </a:endParaRPr>
          </a:p>
          <a:p>
            <a:pPr marL="0" indent="0">
              <a:buNone/>
            </a:pPr>
            <a:r>
              <a:rPr lang="zh-CN" altLang="en-US">
                <a:solidFill>
                  <a:schemeClr val="bg2"/>
                </a:solidFill>
                <a:latin typeface="宋体" panose="02010600030101010101" pitchFamily="2" charset="-122"/>
                <a:ea typeface="宋体" panose="02010600030101010101" pitchFamily="2" charset="-122"/>
                <a:sym typeface="+mn-ea"/>
              </a:rPr>
              <a:t>显，其主要优点包括：降低交易成本、</a:t>
            </a:r>
            <a:r>
              <a:rPr lang="zh-CN" altLang="en-US">
                <a:solidFill>
                  <a:schemeClr val="bg2"/>
                </a:solidFill>
                <a:latin typeface="宋体" panose="02010600030101010101" pitchFamily="2" charset="-122"/>
                <a:ea typeface="宋体" panose="02010600030101010101" pitchFamily="2" charset="-122"/>
                <a:sym typeface="+mn-ea"/>
              </a:rPr>
              <a:t>整合各种金融</a:t>
            </a:r>
            <a:r>
              <a:rPr lang="zh-CN" altLang="en-US">
                <a:solidFill>
                  <a:schemeClr val="bg2"/>
                </a:solidFill>
                <a:latin typeface="宋体" panose="02010600030101010101" pitchFamily="2" charset="-122"/>
                <a:ea typeface="宋体" panose="02010600030101010101" pitchFamily="2" charset="-122"/>
                <a:sym typeface="+mn-ea"/>
              </a:rPr>
              <a:t>服务、</a:t>
            </a:r>
            <a:r>
              <a:rPr lang="zh-CN" altLang="en-US">
                <a:solidFill>
                  <a:schemeClr val="bg2"/>
                </a:solidFill>
                <a:latin typeface="宋体" panose="02010600030101010101" pitchFamily="2" charset="-122"/>
                <a:ea typeface="宋体" panose="02010600030101010101" pitchFamily="2" charset="-122"/>
                <a:sym typeface="+mn-ea"/>
              </a:rPr>
              <a:t>增强</a:t>
            </a:r>
            <a:r>
              <a:rPr lang="zh-CN" altLang="en-US">
                <a:solidFill>
                  <a:schemeClr val="bg2"/>
                </a:solidFill>
                <a:latin typeface="宋体" panose="02010600030101010101" pitchFamily="2" charset="-122"/>
                <a:ea typeface="宋体" panose="02010600030101010101" pitchFamily="2" charset="-122"/>
                <a:sym typeface="+mn-ea"/>
              </a:rPr>
              <a:t>互动营销能力、以及提供其它有助于提升客户数量和利润率的好处。</a:t>
            </a:r>
            <a:endParaRPr lang="zh-CN" altLang="en-US" dirty="0">
              <a:solidFill>
                <a:schemeClr val="bg2"/>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p:cNvSpPr>
          <p:nvPr>
            <p:ph type="title"/>
          </p:nvPr>
        </p:nvSpPr>
        <p:spPr/>
        <p:txBody>
          <a:bodyPr anchor="ctr" anchorCtr="0"/>
          <a:p>
            <a:endParaRPr lang="zh-CN" altLang="en-US" dirty="0">
              <a:ea typeface="宋体" panose="02010600030101010101" pitchFamily="2" charset="-122"/>
            </a:endParaRPr>
          </a:p>
        </p:txBody>
      </p:sp>
      <p:sp>
        <p:nvSpPr>
          <p:cNvPr id="59395" name="文本占位符 59394"/>
          <p:cNvSpPr>
            <a:spLocks noGrp="1"/>
          </p:cNvSpPr>
          <p:nvPr>
            <p:ph type="body" idx="1"/>
          </p:nvPr>
        </p:nvSpPr>
        <p:spPr>
          <a:xfrm>
            <a:off x="382270" y="1291590"/>
            <a:ext cx="8375015" cy="4834890"/>
          </a:xfrm>
        </p:spPr>
        <p:txBody>
          <a:bodyPr/>
          <a:p>
            <a:pPr marL="609600" indent="-609600" algn="just"/>
            <a:r>
              <a:rPr lang="en-US" altLang="zh-CN">
                <a:ea typeface="宋体" panose="02010600030101010101" pitchFamily="2" charset="-122"/>
              </a:rPr>
              <a:t>2. </a:t>
            </a:r>
            <a:r>
              <a:rPr lang="en-US" altLang="zh-CN">
                <a:latin typeface="Times New Roman" panose="02020603050405020304" pitchFamily="18" charset="0"/>
                <a:cs typeface="Times New Roman" panose="02020603050405020304" pitchFamily="18" charset="0"/>
                <a:sym typeface="+mn-ea"/>
              </a:rPr>
              <a:t>It took widespread adoption of electronic commerce, based on trailblazing companies such  as  America Online, Amazon.com and eBay, to make the idea of paying for items online widespread. </a:t>
            </a:r>
            <a:endParaRPr lang="en-US" altLang="zh-CN">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60417"/>
          <p:cNvSpPr>
            <a:spLocks noGrp="1"/>
          </p:cNvSpPr>
          <p:nvPr>
            <p:ph type="title"/>
          </p:nvPr>
        </p:nvSpPr>
        <p:spPr>
          <a:xfrm>
            <a:off x="468313" y="188913"/>
            <a:ext cx="8229600" cy="1143000"/>
          </a:xfrm>
        </p:spPr>
        <p:txBody>
          <a:bodyPr anchor="ctr" anchorCtr="0"/>
          <a:p>
            <a:r>
              <a:rPr lang="en-US" altLang="zh-CN" sz="3600" dirty="0">
                <a:ea typeface="宋体" panose="02010600030101010101" pitchFamily="2" charset="-122"/>
              </a:rPr>
              <a:t> </a:t>
            </a:r>
            <a:r>
              <a:rPr lang="zh-CN" altLang="en-US" sz="3600" dirty="0">
                <a:ea typeface="宋体" panose="02010600030101010101" pitchFamily="2" charset="-122"/>
              </a:rPr>
              <a:t>译文</a:t>
            </a:r>
            <a:endParaRPr lang="zh-CN" altLang="en-US" sz="3600" dirty="0">
              <a:ea typeface="宋体" panose="02010600030101010101" pitchFamily="2" charset="-122"/>
            </a:endParaRPr>
          </a:p>
        </p:txBody>
      </p:sp>
      <p:sp>
        <p:nvSpPr>
          <p:cNvPr id="60419" name="文本占位符 60418"/>
          <p:cNvSpPr>
            <a:spLocks noGrp="1"/>
          </p:cNvSpPr>
          <p:nvPr>
            <p:ph type="body" idx="1"/>
          </p:nvPr>
        </p:nvSpPr>
        <p:spPr>
          <a:xfrm>
            <a:off x="457200" y="1446530"/>
            <a:ext cx="8229600" cy="4679950"/>
          </a:xfrm>
        </p:spPr>
        <p:txBody>
          <a:bodyPr/>
          <a:p>
            <a:pPr algn="just"/>
            <a:r>
              <a:rPr lang="en-US" altLang="zh-CN" dirty="0">
                <a:ea typeface="宋体" panose="02010600030101010101" pitchFamily="2" charset="-122"/>
              </a:rPr>
              <a:t> </a:t>
            </a:r>
            <a:r>
              <a:rPr lang="zh-CN" altLang="en-US">
                <a:solidFill>
                  <a:schemeClr val="bg2"/>
                </a:solidFill>
                <a:latin typeface="宋体" panose="02010600030101010101" pitchFamily="2" charset="-122"/>
                <a:ea typeface="宋体" panose="02010600030101010101" pitchFamily="2" charset="-122"/>
                <a:sym typeface="+mn-ea"/>
              </a:rPr>
              <a:t>由于</a:t>
            </a:r>
            <a:r>
              <a:rPr lang="en-US" altLang="zh-CN">
                <a:solidFill>
                  <a:schemeClr val="bg2"/>
                </a:solidFill>
                <a:latin typeface="宋体" panose="02010600030101010101" pitchFamily="2" charset="-122"/>
                <a:ea typeface="宋体" panose="02010600030101010101" pitchFamily="2" charset="-122"/>
                <a:sym typeface="+mn-ea"/>
              </a:rPr>
              <a:t>美国在线、亚马逊和eBay</a:t>
            </a:r>
            <a:r>
              <a:rPr lang="zh-CN" altLang="en-US">
                <a:solidFill>
                  <a:schemeClr val="bg2"/>
                </a:solidFill>
                <a:latin typeface="宋体" panose="02010600030101010101" pitchFamily="2" charset="-122"/>
                <a:ea typeface="宋体" panose="02010600030101010101" pitchFamily="2" charset="-122"/>
                <a:sym typeface="+mn-ea"/>
              </a:rPr>
              <a:t>等公司</a:t>
            </a:r>
            <a:r>
              <a:rPr lang="en-US" altLang="zh-CN">
                <a:solidFill>
                  <a:schemeClr val="bg2"/>
                </a:solidFill>
                <a:latin typeface="宋体" panose="02010600030101010101" pitchFamily="2" charset="-122"/>
                <a:ea typeface="宋体" panose="02010600030101010101" pitchFamily="2" charset="-122"/>
                <a:sym typeface="+mn-ea"/>
              </a:rPr>
              <a:t>开创性</a:t>
            </a:r>
            <a:r>
              <a:rPr lang="zh-CN" altLang="en-US">
                <a:solidFill>
                  <a:schemeClr val="bg2"/>
                </a:solidFill>
                <a:latin typeface="宋体" panose="02010600030101010101" pitchFamily="2" charset="-122"/>
                <a:ea typeface="宋体" panose="02010600030101010101" pitchFamily="2" charset="-122"/>
                <a:sym typeface="+mn-ea"/>
              </a:rPr>
              <a:t>地</a:t>
            </a:r>
            <a:r>
              <a:rPr lang="en-US" altLang="zh-CN">
                <a:solidFill>
                  <a:schemeClr val="bg2"/>
                </a:solidFill>
                <a:latin typeface="宋体" panose="02010600030101010101" pitchFamily="2" charset="-122"/>
                <a:ea typeface="宋体" panose="02010600030101010101" pitchFamily="2" charset="-122"/>
                <a:sym typeface="+mn-ea"/>
              </a:rPr>
              <a:t>推动电子商务的广泛应用，在线支付的概念得以广泛传播。</a:t>
            </a:r>
            <a:endParaRPr lang="en-US" altLang="zh-CN" dirty="0">
              <a:solidFill>
                <a:schemeClr val="bg2"/>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p:cNvSpPr>
          <p:nvPr>
            <p:ph type="title"/>
          </p:nvPr>
        </p:nvSpPr>
        <p:spPr>
          <a:xfrm>
            <a:off x="251460" y="188595"/>
            <a:ext cx="8229600" cy="942975"/>
          </a:xfrm>
        </p:spPr>
        <p:txBody>
          <a:bodyPr anchor="ctr" anchorCtr="0"/>
          <a:p>
            <a:pPr algn="ctr"/>
            <a:r>
              <a:rPr lang="en-US" altLang="zh-CN" sz="4000">
                <a:ea typeface="宋体" panose="02010600030101010101" pitchFamily="2" charset="-122"/>
              </a:rPr>
              <a:t>I </a:t>
            </a:r>
            <a:r>
              <a:rPr lang="en-US" altLang="zh-CN">
                <a:ea typeface="宋体" panose="02010600030101010101" pitchFamily="2" charset="-122"/>
              </a:rPr>
              <a:t>.</a:t>
            </a:r>
            <a:r>
              <a:rPr lang="en-US" altLang="zh-CN" sz="4000">
                <a:ea typeface="宋体" panose="02010600030101010101" pitchFamily="2" charset="-122"/>
              </a:rPr>
              <a:t> Open Questions</a:t>
            </a:r>
            <a:endParaRPr lang="zh-CN" altLang="en-US" sz="4000" dirty="0">
              <a:ea typeface="宋体" panose="02010600030101010101" pitchFamily="2" charset="-122"/>
            </a:endParaRPr>
          </a:p>
        </p:txBody>
      </p:sp>
      <p:sp>
        <p:nvSpPr>
          <p:cNvPr id="38915" name="文本占位符 38914"/>
          <p:cNvSpPr>
            <a:spLocks noGrp="1"/>
          </p:cNvSpPr>
          <p:nvPr>
            <p:ph type="body" idx="1"/>
          </p:nvPr>
        </p:nvSpPr>
        <p:spPr>
          <a:xfrm>
            <a:off x="179070" y="1042035"/>
            <a:ext cx="8801100" cy="5084445"/>
          </a:xfrm>
        </p:spPr>
        <p:txBody>
          <a:bodyPr/>
          <a:p>
            <a:pPr>
              <a:lnSpc>
                <a:spcPct val="90000"/>
              </a:lnSpc>
            </a:pPr>
            <a:endParaRPr lang="en-US" altLang="zh-CN" sz="2400" b="1">
              <a:ea typeface="宋体" panose="02010600030101010101" pitchFamily="2" charset="-122"/>
            </a:endParaRPr>
          </a:p>
          <a:p>
            <a:pPr>
              <a:lnSpc>
                <a:spcPct val="90000"/>
              </a:lnSpc>
            </a:pPr>
            <a:r>
              <a:rPr lang="en-US" altLang="zh-CN" sz="2400" b="1">
                <a:ea typeface="宋体" panose="02010600030101010101" pitchFamily="2" charset="-122"/>
              </a:rPr>
              <a:t>1. What is online banking? Have you used any online banking service as a customer?</a:t>
            </a:r>
            <a:endParaRPr lang="en-US" altLang="zh-CN" sz="2400" b="1">
              <a:ea typeface="宋体" panose="02010600030101010101" pitchFamily="2" charset="-122"/>
            </a:endParaRPr>
          </a:p>
          <a:p>
            <a:pPr>
              <a:lnSpc>
                <a:spcPct val="90000"/>
              </a:lnSpc>
            </a:pPr>
            <a:r>
              <a:rPr lang="en-US" altLang="zh-CN" sz="2400" b="1">
                <a:ea typeface="宋体" panose="02010600030101010101" pitchFamily="2" charset="-122"/>
              </a:rPr>
              <a:t>2. What are the main benefits and challenges of using online banking from a customer’s perspective?</a:t>
            </a:r>
            <a:endParaRPr lang="en-US" altLang="zh-CN" sz="2400" b="1">
              <a:ea typeface="宋体" panose="02010600030101010101" pitchFamily="2" charset="-122"/>
            </a:endParaRPr>
          </a:p>
          <a:p>
            <a:pPr>
              <a:lnSpc>
                <a:spcPct val="90000"/>
              </a:lnSpc>
            </a:pPr>
            <a:r>
              <a:rPr lang="en-US" altLang="zh-CN" sz="2400" b="1">
                <a:ea typeface="宋体" panose="02010600030101010101" pitchFamily="2" charset="-122"/>
              </a:rPr>
              <a:t>3. How do online banking systems address concerns about security and privacy? Are these measures sufficient?</a:t>
            </a:r>
            <a:endParaRPr lang="en-US" altLang="zh-CN" sz="2400" b="1">
              <a:ea typeface="宋体" panose="02010600030101010101" pitchFamily="2" charset="-122"/>
            </a:endParaRPr>
          </a:p>
          <a:p>
            <a:pPr>
              <a:lnSpc>
                <a:spcPct val="90000"/>
              </a:lnSpc>
            </a:pPr>
            <a:r>
              <a:rPr lang="en-US" altLang="zh-CN" sz="2400" b="1">
                <a:ea typeface="宋体" panose="02010600030101010101" pitchFamily="2" charset="-122"/>
              </a:rPr>
              <a:t>4. How has the development of technology influenced the way banks provide online services?</a:t>
            </a:r>
            <a:endParaRPr lang="en-US" altLang="zh-CN" sz="2400" b="1">
              <a:ea typeface="宋体" panose="02010600030101010101" pitchFamily="2" charset="-122"/>
            </a:endParaRPr>
          </a:p>
          <a:p>
            <a:pPr>
              <a:lnSpc>
                <a:spcPct val="90000"/>
              </a:lnSpc>
            </a:pPr>
            <a:r>
              <a:rPr lang="en-US" altLang="zh-CN" sz="2400" b="1">
                <a:ea typeface="宋体" panose="02010600030101010101" pitchFamily="2" charset="-122"/>
                <a:sym typeface="+mn-ea"/>
              </a:rPr>
              <a:t>5. What features make an online banking platform user-friendly? What improvements would you suggest based on your own experiences?</a:t>
            </a:r>
            <a:endParaRPr lang="en-US" altLang="zh-CN" sz="2400" b="1">
              <a:ea typeface="宋体" panose="02010600030101010101" pitchFamily="2"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p:cNvSpPr>
          <p:nvPr>
            <p:ph type="title"/>
          </p:nvPr>
        </p:nvSpPr>
        <p:spPr>
          <a:xfrm>
            <a:off x="468313" y="260350"/>
            <a:ext cx="8229600" cy="1143000"/>
          </a:xfrm>
        </p:spPr>
        <p:txBody>
          <a:bodyPr anchor="ctr" anchorCtr="0"/>
          <a:p>
            <a:pPr algn="ctr"/>
            <a:r>
              <a:rPr lang="en-US" altLang="zh-CN" sz="4000">
                <a:ea typeface="宋体" panose="02010600030101010101" pitchFamily="2" charset="-122"/>
              </a:rPr>
              <a:t>II.  Teaching Plan</a:t>
            </a:r>
            <a:endParaRPr lang="zh-CN" altLang="en-US" sz="4000" dirty="0">
              <a:ea typeface="宋体" panose="02010600030101010101" pitchFamily="2" charset="-122"/>
            </a:endParaRPr>
          </a:p>
        </p:txBody>
      </p:sp>
      <p:sp>
        <p:nvSpPr>
          <p:cNvPr id="45059" name="文本占位符 45058"/>
          <p:cNvSpPr>
            <a:spLocks noGrp="1"/>
          </p:cNvSpPr>
          <p:nvPr>
            <p:ph type="body" idx="1"/>
          </p:nvPr>
        </p:nvSpPr>
        <p:spPr/>
        <p:txBody>
          <a:bodyPr/>
          <a:p>
            <a:pPr algn="just">
              <a:spcBef>
                <a:spcPct val="50000"/>
              </a:spcBef>
              <a:buClrTx/>
              <a:buFontTx/>
              <a:buNone/>
            </a:pPr>
            <a:r>
              <a:rPr lang="en-US" altLang="zh-CN">
                <a:ea typeface="宋体" panose="02010600030101010101" pitchFamily="2" charset="-122"/>
              </a:rPr>
              <a:t>        </a:t>
            </a:r>
            <a:r>
              <a:rPr lang="en-US" altLang="zh-CN" sz="2800" b="1">
                <a:ea typeface="宋体" panose="02010600030101010101" pitchFamily="2" charset="-122"/>
              </a:rPr>
              <a:t>This chapter will cover 3 hours: 2 hours for the introduction of background information and explanations of terms and texts, and the other 1 hour for discussion and practice.</a:t>
            </a:r>
            <a:endParaRPr lang="en-US" altLang="zh-CN" sz="2800" b="1">
              <a:ea typeface="宋体" panose="02010600030101010101" pitchFamily="2" charset="-122"/>
            </a:endParaRPr>
          </a:p>
          <a:p>
            <a:endParaRPr lang="zh-CN" altLang="en-US" sz="2800" dirty="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50177"/>
          <p:cNvSpPr>
            <a:spLocks noGrp="1"/>
          </p:cNvSpPr>
          <p:nvPr>
            <p:ph type="title"/>
          </p:nvPr>
        </p:nvSpPr>
        <p:spPr>
          <a:xfrm>
            <a:off x="468313" y="188913"/>
            <a:ext cx="8229600" cy="1143000"/>
          </a:xfrm>
        </p:spPr>
        <p:txBody>
          <a:bodyPr anchor="ctr" anchorCtr="0"/>
          <a:p>
            <a:pPr algn="ctr"/>
            <a:r>
              <a:rPr lang="en-US" altLang="zh-CN" sz="4000">
                <a:ea typeface="宋体" panose="02010600030101010101" pitchFamily="2" charset="-122"/>
              </a:rPr>
              <a:t>III. Teaching Methods</a:t>
            </a:r>
            <a:endParaRPr lang="en-US" altLang="zh-CN" sz="4000">
              <a:ea typeface="宋体" panose="02010600030101010101" pitchFamily="2" charset="-122"/>
            </a:endParaRPr>
          </a:p>
        </p:txBody>
      </p:sp>
      <p:sp>
        <p:nvSpPr>
          <p:cNvPr id="50179" name="文本占位符 50178"/>
          <p:cNvSpPr>
            <a:spLocks noGrp="1"/>
          </p:cNvSpPr>
          <p:nvPr>
            <p:ph type="body" idx="1"/>
          </p:nvPr>
        </p:nvSpPr>
        <p:spPr>
          <a:xfrm>
            <a:off x="468313" y="1557338"/>
            <a:ext cx="8229600" cy="4525962"/>
          </a:xfrm>
        </p:spPr>
        <p:txBody>
          <a:bodyPr/>
          <a:p>
            <a:r>
              <a:rPr lang="en-US" altLang="zh-CN" sz="2800" b="1">
                <a:ea typeface="宋体" panose="02010600030101010101" pitchFamily="2" charset="-122"/>
              </a:rPr>
              <a:t>Translation</a:t>
            </a:r>
            <a:r>
              <a:rPr lang="en-US" altLang="zh-CN" sz="2800">
                <a:ea typeface="宋体" panose="02010600030101010101" pitchFamily="2" charset="-122"/>
              </a:rPr>
              <a:t> of key sentences</a:t>
            </a:r>
            <a:endParaRPr lang="en-US" altLang="zh-CN" sz="2800">
              <a:ea typeface="宋体" panose="02010600030101010101" pitchFamily="2" charset="-122"/>
            </a:endParaRPr>
          </a:p>
          <a:p>
            <a:r>
              <a:rPr lang="en-US" altLang="zh-CN" sz="2800" b="1">
                <a:ea typeface="宋体" panose="02010600030101010101" pitchFamily="2" charset="-122"/>
              </a:rPr>
              <a:t>Paraphrasing</a:t>
            </a:r>
            <a:r>
              <a:rPr lang="en-US" altLang="zh-CN" sz="2800">
                <a:ea typeface="宋体" panose="02010600030101010101" pitchFamily="2" charset="-122"/>
              </a:rPr>
              <a:t> of key words and expressions</a:t>
            </a:r>
            <a:endParaRPr lang="en-US" altLang="zh-CN" sz="2800">
              <a:ea typeface="宋体" panose="02010600030101010101" pitchFamily="2" charset="-122"/>
            </a:endParaRPr>
          </a:p>
          <a:p>
            <a:r>
              <a:rPr lang="en-US" altLang="zh-CN" sz="2800" b="1">
                <a:ea typeface="宋体" panose="02010600030101010101" pitchFamily="2" charset="-122"/>
              </a:rPr>
              <a:t>Explanation</a:t>
            </a:r>
            <a:r>
              <a:rPr lang="en-US" altLang="zh-CN" sz="2800">
                <a:ea typeface="宋体" panose="02010600030101010101" pitchFamily="2" charset="-122"/>
              </a:rPr>
              <a:t> of new terms</a:t>
            </a:r>
            <a:endParaRPr lang="en-US" altLang="zh-CN" sz="2800">
              <a:ea typeface="宋体" panose="02010600030101010101" pitchFamily="2" charset="-122"/>
            </a:endParaRPr>
          </a:p>
          <a:p>
            <a:r>
              <a:rPr lang="en-US" altLang="zh-CN" sz="2800" b="1">
                <a:ea typeface="宋体" panose="02010600030101010101" pitchFamily="2" charset="-122"/>
              </a:rPr>
              <a:t>Summarizing</a:t>
            </a:r>
            <a:r>
              <a:rPr lang="en-US" altLang="zh-CN" sz="2800">
                <a:ea typeface="宋体" panose="02010600030101010101" pitchFamily="2" charset="-122"/>
              </a:rPr>
              <a:t> of key passages</a:t>
            </a:r>
            <a:endParaRPr lang="en-US" altLang="zh-CN" sz="2800">
              <a:ea typeface="宋体" panose="02010600030101010101" pitchFamily="2" charset="-122"/>
            </a:endParaRPr>
          </a:p>
          <a:p>
            <a:r>
              <a:rPr lang="en-US" altLang="zh-CN" sz="2800" b="1">
                <a:ea typeface="宋体" panose="02010600030101010101" pitchFamily="2" charset="-122"/>
              </a:rPr>
              <a:t>Discussion</a:t>
            </a:r>
            <a:r>
              <a:rPr lang="en-US" altLang="zh-CN" sz="2800">
                <a:ea typeface="宋体" panose="02010600030101010101" pitchFamily="2" charset="-122"/>
              </a:rPr>
              <a:t> of important issues</a:t>
            </a:r>
            <a:endParaRPr lang="en-US" altLang="zh-CN" sz="2800">
              <a:ea typeface="宋体" panose="02010600030101010101" pitchFamily="2" charset="-122"/>
            </a:endParaRPr>
          </a:p>
          <a:p>
            <a:r>
              <a:rPr lang="en-US" altLang="zh-CN" sz="2800" b="1">
                <a:ea typeface="宋体" panose="02010600030101010101" pitchFamily="2" charset="-122"/>
              </a:rPr>
              <a:t>Questions and answers</a:t>
            </a:r>
            <a:r>
              <a:rPr lang="en-US" altLang="zh-CN" sz="2800">
                <a:ea typeface="宋体" panose="02010600030101010101" pitchFamily="2" charset="-122"/>
              </a:rPr>
              <a:t>: interaction between teachers and students</a:t>
            </a:r>
            <a:endParaRPr lang="en-US" altLang="zh-CN" sz="2800">
              <a:ea typeface="宋体" panose="02010600030101010101" pitchFamily="2" charset="-122"/>
            </a:endParaRPr>
          </a:p>
          <a:p>
            <a:endParaRPr lang="zh-CN" altLang="en-US" sz="2800" dirty="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xfrm>
            <a:off x="323850" y="162560"/>
            <a:ext cx="8229600" cy="1042035"/>
          </a:xfrm>
        </p:spPr>
        <p:txBody>
          <a:bodyPr anchor="ctr" anchorCtr="0"/>
          <a:p>
            <a:pPr algn="ctr"/>
            <a:r>
              <a:rPr lang="en-US" altLang="zh-CN" sz="4000">
                <a:ea typeface="宋体" panose="02010600030101010101" pitchFamily="2" charset="-122"/>
              </a:rPr>
              <a:t>IV.</a:t>
            </a:r>
            <a:r>
              <a:rPr lang="en-US" altLang="zh-CN">
                <a:ea typeface="宋体" panose="02010600030101010101" pitchFamily="2" charset="-122"/>
              </a:rPr>
              <a:t> </a:t>
            </a:r>
            <a:r>
              <a:rPr lang="en-US" altLang="zh-CN" sz="4000">
                <a:ea typeface="宋体" panose="02010600030101010101" pitchFamily="2" charset="-122"/>
              </a:rPr>
              <a:t> Background</a:t>
            </a:r>
            <a:endParaRPr lang="zh-CN" altLang="en-US" sz="4000" dirty="0">
              <a:ea typeface="宋体" panose="02010600030101010101" pitchFamily="2" charset="-122"/>
            </a:endParaRPr>
          </a:p>
        </p:txBody>
      </p:sp>
      <p:sp>
        <p:nvSpPr>
          <p:cNvPr id="39939" name="文本占位符 39938"/>
          <p:cNvSpPr>
            <a:spLocks noGrp="1"/>
          </p:cNvSpPr>
          <p:nvPr>
            <p:ph type="body" idx="1"/>
          </p:nvPr>
        </p:nvSpPr>
        <p:spPr>
          <a:xfrm>
            <a:off x="325755" y="1205230"/>
            <a:ext cx="8597900" cy="4878070"/>
          </a:xfrm>
        </p:spPr>
        <p:txBody>
          <a:bodyPr/>
          <a:p>
            <a:pPr algn="just">
              <a:lnSpc>
                <a:spcPct val="9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600">
                <a:latin typeface="Times New Roman" panose="02020603050405020304" pitchFamily="18" charset="0"/>
                <a:ea typeface="Malgun Gothic" panose="020B0503020000020004" charset="-127"/>
                <a:cs typeface="Times New Roman" panose="02020603050405020304" pitchFamily="18" charset="0"/>
                <a:sym typeface="+mn-ea"/>
              </a:rPr>
              <a:t>Online banking has transformed financial services by offering customers a convenient alternative to traditional branch banking. Originating in the 1980s with early electronic systems, it grew rapidly with the advent of the internet, enabling users to manage accounts and perform transactions online. Over time, it has become integral to modern banking, reflecting advances in digital technology and customer-centric innovation. The emphasis on security and user experience continues to drive its development and widespread adoption.</a:t>
            </a:r>
            <a:endParaRPr lang="en-US" altLang="zh-CN" sz="26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p:cNvSpPr>
          <p:nvPr>
            <p:ph type="title"/>
          </p:nvPr>
        </p:nvSpPr>
        <p:spPr>
          <a:xfrm>
            <a:off x="323533" y="44133"/>
            <a:ext cx="8229600" cy="1143000"/>
          </a:xfrm>
        </p:spPr>
        <p:txBody>
          <a:bodyPr anchor="ctr" anchorCtr="0"/>
          <a:p>
            <a:pPr algn="ctr"/>
            <a:r>
              <a:rPr lang="en-US" altLang="zh-CN" sz="4000">
                <a:ea typeface="宋体" panose="02010600030101010101" pitchFamily="2" charset="-122"/>
              </a:rPr>
              <a:t>V.  Special Terms</a:t>
            </a:r>
            <a:endParaRPr lang="zh-CN" altLang="en-US" sz="4000" dirty="0">
              <a:ea typeface="宋体" panose="02010600030101010101" pitchFamily="2" charset="-122"/>
            </a:endParaRPr>
          </a:p>
        </p:txBody>
      </p:sp>
      <p:sp>
        <p:nvSpPr>
          <p:cNvPr id="40963" name="文本占位符 40962"/>
          <p:cNvSpPr>
            <a:spLocks noGrp="1"/>
          </p:cNvSpPr>
          <p:nvPr>
            <p:ph type="body" idx="1"/>
          </p:nvPr>
        </p:nvSpPr>
        <p:spPr>
          <a:xfrm>
            <a:off x="480060" y="1046480"/>
            <a:ext cx="8145145" cy="4604385"/>
          </a:xfrm>
        </p:spPr>
        <p:txBody>
          <a:bodyPr/>
          <a:p>
            <a:r>
              <a:rPr lang="en-US" altLang="zh-CN" b="1">
                <a:ea typeface="宋体" panose="02010600030101010101" pitchFamily="2" charset="-122"/>
              </a:rPr>
              <a:t> </a:t>
            </a:r>
            <a:r>
              <a:rPr lang="zh-CN" altLang="en-US" b="1">
                <a:latin typeface="Times New Roman" panose="02020603050405020304" pitchFamily="18" charset="0"/>
                <a:cs typeface="Times New Roman" panose="02020603050405020304" pitchFamily="18" charset="0"/>
                <a:sym typeface="+mn-ea"/>
              </a:rPr>
              <a:t>Online Banking</a:t>
            </a:r>
            <a:r>
              <a:rPr lang="en-US" altLang="zh-CN" b="1">
                <a:latin typeface="Times New Roman" panose="02020603050405020304" pitchFamily="18" charset="0"/>
                <a:cs typeface="Times New Roman" panose="02020603050405020304" pitchFamily="18" charset="0"/>
                <a:sym typeface="+mn-ea"/>
              </a:rPr>
              <a:t>  </a:t>
            </a:r>
            <a:r>
              <a:rPr lang="en-US" altLang="zh-CN" b="1">
                <a:latin typeface="宋体" panose="02010600030101010101" pitchFamily="2" charset="-122"/>
                <a:ea typeface="宋体" panose="02010600030101010101" pitchFamily="2" charset="-122"/>
                <a:cs typeface="Times New Roman" panose="02020603050405020304" pitchFamily="18" charset="0"/>
                <a:sym typeface="+mn-ea"/>
              </a:rPr>
              <a:t>网上银行</a:t>
            </a:r>
            <a:endParaRPr lang="zh-CN" altLang="en-US" b="1" dirty="0">
              <a:ea typeface="宋体" panose="02010600030101010101" pitchFamily="2" charset="-122"/>
            </a:endParaRPr>
          </a:p>
          <a:p>
            <a:pPr marL="0" indent="0" algn="l">
              <a:buNone/>
            </a:pPr>
            <a:r>
              <a:rPr lang="en-US" altLang="zh-CN" sz="2800" b="1" dirty="0">
                <a:ea typeface="宋体" panose="02010600030101010101" pitchFamily="2" charset="-122"/>
              </a:rPr>
              <a:t>     </a:t>
            </a:r>
            <a:r>
              <a:rPr lang="zh-CN" altLang="en-US" sz="2800">
                <a:latin typeface="Times New Roman" panose="02020603050405020304" pitchFamily="18" charset="0"/>
                <a:cs typeface="Times New Roman" panose="02020603050405020304" pitchFamily="18" charset="0"/>
                <a:sym typeface="+mn-ea"/>
              </a:rPr>
              <a:t>A service that allows customers to conduct financial </a:t>
            </a:r>
            <a:r>
              <a:rPr lang="en-US" altLang="zh-CN" sz="2800">
                <a:latin typeface="Times New Roman" panose="02020603050405020304" pitchFamily="18" charset="0"/>
                <a:cs typeface="Times New Roman" panose="02020603050405020304" pitchFamily="18" charset="0"/>
                <a:sym typeface="+mn-ea"/>
              </a:rPr>
              <a:t> </a:t>
            </a:r>
            <a:r>
              <a:rPr lang="zh-CN" altLang="en-US" sz="2800">
                <a:latin typeface="Times New Roman" panose="02020603050405020304" pitchFamily="18" charset="0"/>
                <a:cs typeface="Times New Roman" panose="02020603050405020304" pitchFamily="18" charset="0"/>
                <a:sym typeface="+mn-ea"/>
              </a:rPr>
              <a:t>transactions via the internet using a bank</a:t>
            </a:r>
            <a:r>
              <a:rPr lang="en-US" altLang="zh-CN" sz="2800">
                <a:latin typeface="Times New Roman" panose="02020603050405020304" pitchFamily="18" charset="0"/>
                <a:cs typeface="Times New Roman" panose="02020603050405020304" pitchFamily="18" charset="0"/>
                <a:sym typeface="+mn-ea"/>
              </a:rPr>
              <a:t>’</a:t>
            </a:r>
            <a:r>
              <a:rPr lang="zh-CN" altLang="en-US" sz="2800">
                <a:latin typeface="Times New Roman" panose="02020603050405020304" pitchFamily="18" charset="0"/>
                <a:cs typeface="Times New Roman" panose="02020603050405020304" pitchFamily="18" charset="0"/>
                <a:sym typeface="+mn-ea"/>
              </a:rPr>
              <a:t>s website or mobile application.</a:t>
            </a:r>
            <a:endParaRPr lang="zh-CN" altLang="en-US" sz="2800">
              <a:latin typeface="Times New Roman" panose="02020603050405020304" pitchFamily="18" charset="0"/>
              <a:cs typeface="Times New Roman" panose="02020603050405020304" pitchFamily="18" charset="0"/>
            </a:endParaRPr>
          </a:p>
          <a:p>
            <a:pPr marL="0" indent="0" algn="l">
              <a:buNone/>
            </a:pPr>
            <a:r>
              <a:rPr lang="zh-CN" altLang="en-US" sz="2800">
                <a:sym typeface="+mn-ea"/>
              </a:rPr>
              <a:t> </a:t>
            </a:r>
            <a:r>
              <a:rPr lang="en-US" altLang="zh-CN" sz="2800">
                <a:sym typeface="+mn-ea"/>
              </a:rPr>
              <a:t>  </a:t>
            </a:r>
            <a:r>
              <a:rPr lang="zh-CN" altLang="en-US" sz="2800">
                <a:latin typeface="宋体" panose="02010600030101010101" pitchFamily="2" charset="-122"/>
                <a:ea typeface="宋体" panose="02010600030101010101" pitchFamily="2" charset="-122"/>
                <a:sym typeface="+mn-ea"/>
              </a:rPr>
              <a:t>一种允许客户通过互联网使用银行网站或移动应用程序进行金融交易的服务。</a:t>
            </a:r>
            <a:r>
              <a:rPr lang="en-US" altLang="zh-CN" sz="2800" dirty="0">
                <a:ea typeface="宋体" panose="02010600030101010101" pitchFamily="2" charset="-122"/>
              </a:rPr>
              <a:t>  </a:t>
            </a:r>
            <a:r>
              <a:rPr lang="en-US" altLang="zh-CN" sz="2800">
                <a:ea typeface="宋体" panose="02010600030101010101" pitchFamily="2" charset="-122"/>
              </a:rPr>
              <a:t>  </a:t>
            </a:r>
            <a:endParaRPr lang="zh-CN" altLang="en-US" sz="2400" dirty="0">
              <a:ea typeface="宋体" panose="02010600030101010101" pitchFamily="2" charset="-122"/>
            </a:endParaRPr>
          </a:p>
        </p:txBody>
      </p:sp>
      <p:pic>
        <p:nvPicPr>
          <p:cNvPr id="3" name="图片 2" descr="photo_womanloggingintoolb_fid_1920x1080"/>
          <p:cNvPicPr>
            <a:picLocks noChangeAspect="1"/>
          </p:cNvPicPr>
          <p:nvPr/>
        </p:nvPicPr>
        <p:blipFill>
          <a:blip r:embed="rId1"/>
          <a:stretch>
            <a:fillRect/>
          </a:stretch>
        </p:blipFill>
        <p:spPr>
          <a:xfrm>
            <a:off x="1979930" y="4149090"/>
            <a:ext cx="3504565" cy="216916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3009"/>
          <p:cNvSpPr>
            <a:spLocks noGrp="1"/>
          </p:cNvSpPr>
          <p:nvPr>
            <p:ph type="title"/>
          </p:nvPr>
        </p:nvSpPr>
        <p:spPr/>
        <p:txBody>
          <a:bodyPr anchor="ctr" anchorCtr="0"/>
          <a:p>
            <a:endParaRPr lang="zh-CN" altLang="en-US" dirty="0">
              <a:ea typeface="宋体" panose="02010600030101010101" pitchFamily="2" charset="-122"/>
            </a:endParaRPr>
          </a:p>
        </p:txBody>
      </p:sp>
      <p:sp>
        <p:nvSpPr>
          <p:cNvPr id="43011" name="文本占位符 43010"/>
          <p:cNvSpPr>
            <a:spLocks noGrp="1"/>
          </p:cNvSpPr>
          <p:nvPr>
            <p:ph type="body" idx="1"/>
          </p:nvPr>
        </p:nvSpPr>
        <p:spPr>
          <a:xfrm>
            <a:off x="457200" y="1196340"/>
            <a:ext cx="8354695" cy="5245100"/>
          </a:xfrm>
        </p:spPr>
        <p:txBody>
          <a:bodyPr/>
          <a:p>
            <a:pPr lvl="1"/>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3200" b="1">
                <a:latin typeface="Times New Roman" panose="02020603050405020304" pitchFamily="18" charset="0"/>
                <a:ea typeface="宋体" panose="02010600030101010101" pitchFamily="2" charset="-122"/>
                <a:cs typeface="Times New Roman" panose="02020603050405020304" pitchFamily="18" charset="0"/>
                <a:sym typeface="+mn-ea"/>
              </a:rPr>
              <a:t>E-Banking</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3200" b="1">
                <a:latin typeface="Times New Roman" panose="02020603050405020304" pitchFamily="18" charset="0"/>
                <a:ea typeface="宋体" panose="02010600030101010101" pitchFamily="2" charset="-122"/>
                <a:cs typeface="Times New Roman" panose="02020603050405020304" pitchFamily="18" charset="0"/>
                <a:sym typeface="+mn-ea"/>
              </a:rPr>
              <a:t>电子银行</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ea typeface="宋体" panose="02010600030101010101" pitchFamily="2" charset="-122"/>
              </a:rPr>
              <a:t>   </a:t>
            </a:r>
            <a:r>
              <a:rPr lang="en-US" sz="2600">
                <a:ea typeface="宋体" panose="02010600030101010101" pitchFamily="2" charset="-122"/>
              </a:rPr>
              <a:t>  Short</a:t>
            </a:r>
            <a:r>
              <a:rPr lang="en-US" altLang="zh-CN" sz="2600">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600">
                <a:latin typeface="Times New Roman" panose="02020603050405020304" pitchFamily="18" charset="0"/>
                <a:ea typeface="宋体" panose="02010600030101010101" pitchFamily="2" charset="-122"/>
                <a:cs typeface="Times New Roman" panose="02020603050405020304" pitchFamily="18" charset="0"/>
                <a:sym typeface="+mn-ea"/>
              </a:rPr>
              <a:t>for </a:t>
            </a:r>
            <a:r>
              <a:rPr lang="en-US" altLang="zh-CN" sz="26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600">
                <a:latin typeface="Times New Roman" panose="02020603050405020304" pitchFamily="18" charset="0"/>
                <a:ea typeface="宋体" panose="02010600030101010101" pitchFamily="2" charset="-122"/>
                <a:cs typeface="Times New Roman" panose="02020603050405020304" pitchFamily="18" charset="0"/>
                <a:sym typeface="+mn-ea"/>
              </a:rPr>
              <a:t>electronic banking</a:t>
            </a:r>
            <a:r>
              <a:rPr lang="en-US" altLang="zh-CN" sz="26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en-US" sz="260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600">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600">
                <a:latin typeface="Times New Roman" panose="02020603050405020304" pitchFamily="18" charset="0"/>
                <a:ea typeface="宋体" panose="02010600030101010101" pitchFamily="2" charset="-122"/>
                <a:cs typeface="Times New Roman" panose="02020603050405020304" pitchFamily="18" charset="0"/>
                <a:sym typeface="+mn-ea"/>
              </a:rPr>
              <a:t>it refers to all types of banking services conducted electronically, including online banking, mobile banking, and ATM transactions.</a:t>
            </a:r>
            <a:endParaRPr lang="zh-CN" altLang="en-US" sz="2600">
              <a:latin typeface="宋体" panose="02010600030101010101" pitchFamily="2" charset="-122"/>
              <a:ea typeface="宋体" panose="02010600030101010101" pitchFamily="2" charset="-122"/>
            </a:endParaRPr>
          </a:p>
          <a:p>
            <a:pPr marL="0" indent="0">
              <a:buNone/>
            </a:pPr>
            <a:r>
              <a:rPr lang="en-US" altLang="zh-CN" sz="2600">
                <a:latin typeface="宋体" panose="02010600030101010101" pitchFamily="2" charset="-122"/>
                <a:ea typeface="宋体" panose="02010600030101010101" pitchFamily="2" charset="-122"/>
                <a:sym typeface="+mn-ea"/>
              </a:rPr>
              <a:t>  </a:t>
            </a:r>
            <a:r>
              <a:rPr lang="zh-CN" altLang="en-US" sz="2600">
                <a:latin typeface="宋体" panose="02010600030101010101" pitchFamily="2" charset="-122"/>
                <a:ea typeface="宋体" panose="02010600030101010101" pitchFamily="2" charset="-122"/>
                <a:sym typeface="+mn-ea"/>
              </a:rPr>
              <a:t>“电子银行”的缩写，指通过电子方式进行的所有银行服务，包括网上银行、移动银行和自动取款机交易。</a:t>
            </a:r>
            <a:endParaRPr lang="zh-CN" altLang="en-US" sz="2600">
              <a:latin typeface="宋体" panose="02010600030101010101" pitchFamily="2" charset="-122"/>
              <a:ea typeface="宋体" panose="02010600030101010101" pitchFamily="2" charset="-122"/>
            </a:endParaRPr>
          </a:p>
          <a:p>
            <a:pPr marL="457200" lvl="1" indent="0">
              <a:buNone/>
            </a:pPr>
            <a:r>
              <a:rPr lang="en-US" altLang="zh-CN" sz="2400">
                <a:ea typeface="宋体" panose="02010600030101010101" pitchFamily="2" charset="-122"/>
              </a:rPr>
              <a:t>    </a:t>
            </a:r>
            <a:endParaRPr lang="en-US" altLang="zh-CN" sz="2800">
              <a:ea typeface="宋体" panose="02010600030101010101" pitchFamily="2" charset="-122"/>
            </a:endParaRPr>
          </a:p>
          <a:p>
            <a:pPr>
              <a:buNone/>
            </a:pPr>
            <a:r>
              <a:rPr lang="zh-CN" altLang="en-US" dirty="0">
                <a:ea typeface="宋体" panose="02010600030101010101" pitchFamily="2" charset="-122"/>
              </a:rPr>
              <a:t>    </a:t>
            </a:r>
            <a:endParaRPr lang="zh-CN" altLang="en-US" dirty="0">
              <a:ea typeface="宋体" panose="02010600030101010101" pitchFamily="2" charset="-122"/>
            </a:endParaRPr>
          </a:p>
        </p:txBody>
      </p:sp>
      <p:pic>
        <p:nvPicPr>
          <p:cNvPr id="3" name="图片 2" descr="OIP (3)"/>
          <p:cNvPicPr>
            <a:picLocks noChangeAspect="1"/>
          </p:cNvPicPr>
          <p:nvPr/>
        </p:nvPicPr>
        <p:blipFill>
          <a:blip r:embed="rId1"/>
          <a:stretch>
            <a:fillRect/>
          </a:stretch>
        </p:blipFill>
        <p:spPr>
          <a:xfrm>
            <a:off x="2726690" y="4076700"/>
            <a:ext cx="3816350" cy="217551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p:cNvSpPr>
          <p:nvPr>
            <p:ph type="title"/>
          </p:nvPr>
        </p:nvSpPr>
        <p:spPr/>
        <p:txBody>
          <a:bodyPr anchor="ctr" anchorCtr="0"/>
          <a:p>
            <a:endParaRPr lang="zh-CN" altLang="en-US" dirty="0">
              <a:ea typeface="宋体" panose="02010600030101010101" pitchFamily="2" charset="-122"/>
            </a:endParaRPr>
          </a:p>
        </p:txBody>
      </p:sp>
      <p:sp>
        <p:nvSpPr>
          <p:cNvPr id="44035" name="文本占位符 44034"/>
          <p:cNvSpPr>
            <a:spLocks noGrp="1"/>
          </p:cNvSpPr>
          <p:nvPr>
            <p:ph type="body" idx="1"/>
          </p:nvPr>
        </p:nvSpPr>
        <p:spPr>
          <a:xfrm>
            <a:off x="563245" y="1091565"/>
            <a:ext cx="8122920" cy="5034915"/>
          </a:xfrm>
        </p:spPr>
        <p:txBody>
          <a:bodyPr/>
          <a:p>
            <a:pPr lvl="1"/>
            <a:r>
              <a:rPr lang="en-US" altLang="zh-CN" b="1">
                <a:ea typeface="宋体" panose="02010600030101010101" pitchFamily="2" charset="-122"/>
              </a:rPr>
              <a:t>  </a:t>
            </a:r>
            <a:r>
              <a:rPr lang="zh-CN" altLang="en-US" sz="3200" b="1">
                <a:latin typeface="Times New Roman" panose="02020603050405020304" pitchFamily="18" charset="0"/>
                <a:cs typeface="Times New Roman" panose="02020603050405020304" pitchFamily="18" charset="0"/>
                <a:sym typeface="+mn-ea"/>
              </a:rPr>
              <a:t>Electronic Payment</a:t>
            </a:r>
            <a:r>
              <a:rPr lang="en-US" altLang="zh-CN" sz="3200">
                <a:latin typeface="Times New Roman" panose="02020603050405020304" pitchFamily="18" charset="0"/>
                <a:cs typeface="Times New Roman" panose="02020603050405020304" pitchFamily="18" charset="0"/>
                <a:sym typeface="+mn-ea"/>
              </a:rPr>
              <a:t> </a:t>
            </a:r>
            <a:r>
              <a:rPr lang="zh-CN" altLang="en-US" sz="3200" b="1">
                <a:latin typeface="Times New Roman" panose="02020603050405020304" pitchFamily="18" charset="0"/>
                <a:cs typeface="Times New Roman" panose="02020603050405020304" pitchFamily="18" charset="0"/>
                <a:sym typeface="+mn-ea"/>
              </a:rPr>
              <a:t>电子支付</a:t>
            </a:r>
            <a:r>
              <a:rPr lang="zh-CN" altLang="en-US" sz="3200" b="1" dirty="0">
                <a:ea typeface="宋体" panose="02010600030101010101" pitchFamily="2" charset="-122"/>
              </a:rPr>
              <a:t> </a:t>
            </a:r>
            <a:endParaRPr lang="zh-CN" altLang="en-US" sz="3200" b="1" dirty="0">
              <a:ea typeface="宋体" panose="02010600030101010101" pitchFamily="2" charset="-122"/>
            </a:endParaRPr>
          </a:p>
          <a:p>
            <a:pPr marL="0" indent="0" algn="just">
              <a:buNone/>
            </a:pPr>
            <a:r>
              <a:rPr lang="en-US" altLang="zh-CN" sz="2400">
                <a:ea typeface="宋体" panose="02010600030101010101" pitchFamily="2" charset="-122"/>
              </a:rPr>
              <a:t>       </a:t>
            </a:r>
            <a:r>
              <a:rPr lang="en-US" altLang="zh-CN" sz="2800">
                <a:latin typeface="Times New Roman" panose="02020603050405020304" pitchFamily="18" charset="0"/>
                <a:cs typeface="Times New Roman" panose="02020603050405020304" pitchFamily="18" charset="0"/>
                <a:sym typeface="+mn-ea"/>
              </a:rPr>
              <a:t>A method of paying for goods or services electronically, typically using credit cards, debit cards, mobile apps, or online payment platforms.</a:t>
            </a:r>
            <a:endParaRPr lang="en-US" altLang="zh-CN" sz="2800">
              <a:latin typeface="Times New Roman" panose="02020603050405020304" pitchFamily="18" charset="0"/>
              <a:cs typeface="Times New Roman" panose="02020603050405020304" pitchFamily="18" charset="0"/>
            </a:endParaRPr>
          </a:p>
          <a:p>
            <a:pPr marL="0" indent="0" algn="just">
              <a:buNone/>
            </a:pPr>
            <a:r>
              <a:rPr lang="en-US" altLang="zh-CN" sz="2800">
                <a:latin typeface="Times New Roman" panose="02020603050405020304" pitchFamily="18" charset="0"/>
                <a:cs typeface="Times New Roman" panose="02020603050405020304" pitchFamily="18" charset="0"/>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一种通过电子方式支付商品或服务的</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途径</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，通常使用信用卡、借记卡、移动应用程序或在线支付平台</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进行</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ea typeface="宋体" panose="02010600030101010101" pitchFamily="2" charset="-122"/>
            </a:endParaRPr>
          </a:p>
        </p:txBody>
      </p:sp>
      <p:pic>
        <p:nvPicPr>
          <p:cNvPr id="3" name="图片 2" descr="OIP (4)"/>
          <p:cNvPicPr>
            <a:picLocks noChangeAspect="1"/>
          </p:cNvPicPr>
          <p:nvPr/>
        </p:nvPicPr>
        <p:blipFill>
          <a:blip r:embed="rId1"/>
          <a:stretch>
            <a:fillRect/>
          </a:stretch>
        </p:blipFill>
        <p:spPr>
          <a:xfrm>
            <a:off x="2771775" y="4364990"/>
            <a:ext cx="3456940" cy="21951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a:spLocks noGrp="1"/>
          </p:cNvSpPr>
          <p:nvPr>
            <p:ph type="title"/>
          </p:nvPr>
        </p:nvSpPr>
        <p:spPr>
          <a:xfrm>
            <a:off x="646430" y="475933"/>
            <a:ext cx="8229600" cy="1143000"/>
          </a:xfrm>
        </p:spPr>
        <p:txBody>
          <a:bodyPr anchor="ctr" anchorCtr="0"/>
          <a:p>
            <a:endParaRPr lang="zh-CN" altLang="en-US" dirty="0">
              <a:ea typeface="宋体" panose="02010600030101010101" pitchFamily="2" charset="-122"/>
            </a:endParaRPr>
          </a:p>
        </p:txBody>
      </p:sp>
      <p:sp>
        <p:nvSpPr>
          <p:cNvPr id="41987" name="文本占位符 41986"/>
          <p:cNvSpPr>
            <a:spLocks noGrp="1"/>
          </p:cNvSpPr>
          <p:nvPr>
            <p:ph type="body" idx="1"/>
          </p:nvPr>
        </p:nvSpPr>
        <p:spPr>
          <a:xfrm>
            <a:off x="718820" y="1133475"/>
            <a:ext cx="8063230" cy="5183505"/>
          </a:xfrm>
        </p:spPr>
        <p:txBody>
          <a:bodyPr/>
          <a:p>
            <a:pPr marL="0" lvl="1"/>
            <a:r>
              <a:rPr lang="en-US" altLang="zh-CN" b="1">
                <a:solidFill>
                  <a:schemeClr val="bg2"/>
                </a:solidFill>
                <a:ea typeface="宋体" panose="02010600030101010101" pitchFamily="2" charset="-122"/>
              </a:rPr>
              <a:t> </a:t>
            </a:r>
            <a:r>
              <a:rPr lang="zh-CN" altLang="en-US" sz="3200" b="1">
                <a:latin typeface="Times New Roman" panose="02020603050405020304" pitchFamily="18" charset="0"/>
                <a:cs typeface="Times New Roman" panose="02020603050405020304" pitchFamily="18" charset="0"/>
                <a:sym typeface="+mn-ea"/>
              </a:rPr>
              <a:t>Distance Banking Services</a:t>
            </a:r>
            <a:r>
              <a:rPr lang="en-US" altLang="zh-CN" sz="3200" b="1">
                <a:latin typeface="Times New Roman" panose="02020603050405020304" pitchFamily="18" charset="0"/>
                <a:cs typeface="Times New Roman" panose="02020603050405020304" pitchFamily="18" charset="0"/>
                <a:sym typeface="+mn-ea"/>
              </a:rPr>
              <a:t> </a:t>
            </a:r>
            <a:r>
              <a:rPr lang="en-US" altLang="zh-CN" sz="3200" b="1">
                <a:latin typeface="宋体" panose="02010600030101010101" pitchFamily="2" charset="-122"/>
                <a:ea typeface="宋体" panose="02010600030101010101" pitchFamily="2" charset="-122"/>
                <a:cs typeface="Times New Roman" panose="02020603050405020304" pitchFamily="18" charset="0"/>
                <a:sym typeface="+mn-ea"/>
              </a:rPr>
              <a:t>远程银行服务</a:t>
            </a:r>
            <a:endParaRPr lang="en-US" altLang="zh-CN" b="1">
              <a:solidFill>
                <a:schemeClr val="bg2"/>
              </a:solidFill>
              <a:ea typeface="宋体" panose="02010600030101010101" pitchFamily="2" charset="-122"/>
            </a:endParaRPr>
          </a:p>
          <a:p>
            <a:pPr marL="0" indent="0" algn="just">
              <a:buNone/>
            </a:pPr>
            <a:r>
              <a:rPr lang="en-US" altLang="zh-CN" sz="2800">
                <a:solidFill>
                  <a:schemeClr val="bg2"/>
                </a:solidFill>
                <a:ea typeface="宋体" panose="02010600030101010101" pitchFamily="2" charset="-122"/>
              </a:rPr>
              <a:t>     </a:t>
            </a:r>
            <a:r>
              <a:rPr lang="zh-CN" altLang="en-US" sz="2800">
                <a:latin typeface="Times New Roman" panose="02020603050405020304" pitchFamily="18" charset="0"/>
                <a:cs typeface="Times New Roman" panose="02020603050405020304" pitchFamily="18" charset="0"/>
                <a:sym typeface="+mn-ea"/>
              </a:rPr>
              <a:t>Banking services that enable customers to perform transactions or access account-related services without physically visiting a bank branch, often through the internet, phone, or mail.</a:t>
            </a:r>
            <a:endParaRPr lang="zh-CN" altLang="en-US" sz="2800">
              <a:latin typeface="Times New Roman" panose="02020603050405020304" pitchFamily="18" charset="0"/>
              <a:cs typeface="Times New Roman" panose="02020603050405020304" pitchFamily="18" charset="0"/>
            </a:endParaRPr>
          </a:p>
          <a:p>
            <a:pPr marL="0" indent="0">
              <a:buNone/>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一种允许客户无需亲自到银行网点即可进行交易或获得账户服务的银行服务，通常通过互联网、电话或邮件完成。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dirty="0">
                <a:solidFill>
                  <a:srgbClr val="FF0000"/>
                </a:solidFill>
                <a:ea typeface="宋体" panose="02010600030101010101" pitchFamily="2" charset="-122"/>
              </a:rPr>
              <a:t>    </a:t>
            </a:r>
            <a:endParaRPr lang="zh-CN" altLang="en-US" dirty="0">
              <a:solidFill>
                <a:srgbClr val="FF0000"/>
              </a:solidFill>
              <a:ea typeface="宋体" panose="02010600030101010101" pitchFamily="2" charset="-122"/>
            </a:endParaRPr>
          </a:p>
        </p:txBody>
      </p:sp>
      <p:pic>
        <p:nvPicPr>
          <p:cNvPr id="3" name="图片 2" descr="OIP (5)"/>
          <p:cNvPicPr>
            <a:picLocks noChangeAspect="1"/>
          </p:cNvPicPr>
          <p:nvPr/>
        </p:nvPicPr>
        <p:blipFill>
          <a:blip r:embed="rId1"/>
          <a:srcRect b="6216"/>
          <a:stretch>
            <a:fillRect/>
          </a:stretch>
        </p:blipFill>
        <p:spPr>
          <a:xfrm>
            <a:off x="3563620" y="4725035"/>
            <a:ext cx="2996565" cy="1880870"/>
          </a:xfrm>
          <a:prstGeom prst="rect">
            <a:avLst/>
          </a:prstGeom>
        </p:spPr>
      </p:pic>
    </p:spTree>
  </p:cSld>
  <p:clrMapOvr>
    <a:masterClrMapping/>
  </p:clrMapOvr>
</p:sld>
</file>

<file path=ppt/tags/tag1.xml><?xml version="1.0" encoding="utf-8"?>
<p:tagLst xmlns:p="http://schemas.openxmlformats.org/presentationml/2006/main">
  <p:tag name="commondata" val="eyJoZGlkIjoiMmI1YTE1MWUwMTRmZDA5NjA2MGI4OGNjNWU0M2UyMzQifQ=="/>
</p:tagLst>
</file>

<file path=ppt/theme/theme1.xml><?xml version="1.0" encoding="utf-8"?>
<a:theme xmlns:a="http://schemas.openxmlformats.org/drawingml/2006/main" name="思想之树">
  <a:themeElements>
    <a:clrScheme name="">
      <a:dk1>
        <a:srgbClr val="EAEAEA"/>
      </a:dk1>
      <a:lt1>
        <a:srgbClr val="6600FF"/>
      </a:lt1>
      <a:dk2>
        <a:srgbClr val="FFCC66"/>
      </a:dk2>
      <a:lt2>
        <a:srgbClr val="200B5B"/>
      </a:lt2>
      <a:accent1>
        <a:srgbClr val="EEB00B"/>
      </a:accent1>
      <a:accent2>
        <a:srgbClr val="6600CC"/>
      </a:accent2>
      <a:accent3>
        <a:srgbClr val="B9AAFF"/>
      </a:accent3>
      <a:accent4>
        <a:srgbClr val="CACACA"/>
      </a:accent4>
      <a:accent5>
        <a:srgbClr val="F5D4AA"/>
      </a:accent5>
      <a:accent6>
        <a:srgbClr val="5B00B7"/>
      </a:accent6>
      <a:hlink>
        <a:srgbClr val="FF33CC"/>
      </a:hlink>
      <a:folHlink>
        <a:srgbClr val="CC99FF"/>
      </a:folHlink>
    </a:clrScheme>
    <a:fontScheme na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6600FF"/>
        </a:lt1>
        <a:dk2>
          <a:srgbClr val="FFCC66"/>
        </a:dk2>
        <a:lt2>
          <a:srgbClr val="200B5B"/>
        </a:lt2>
        <a:accent1>
          <a:srgbClr val="EEB00B"/>
        </a:accent1>
        <a:accent2>
          <a:srgbClr val="6600CC"/>
        </a:accent2>
        <a:accent3>
          <a:srgbClr val="B9AAFF"/>
        </a:accent3>
        <a:accent4>
          <a:srgbClr val="CACACA"/>
        </a:accent4>
        <a:accent5>
          <a:srgbClr val="F5D4AA"/>
        </a:accent5>
        <a:accent6>
          <a:srgbClr val="5B00B7"/>
        </a:accent6>
        <a:hlink>
          <a:srgbClr val="FF33CC"/>
        </a:hlink>
        <a:folHlink>
          <a:srgbClr val="CC99FF"/>
        </a:folHlink>
      </a:clrScheme>
      <a:clrMap bg1="lt1" tx1="dk1" bg2="lt2" tx2="dk2" accent1="accent1" accent2="accent2" accent3="accent3" accent4="accent4" accent5="accent5" accent6="accent6" hlink="hlink" folHlink="folHlink"/>
    </a:extraClrScheme>
    <a:extraClrScheme>
      <a:clrScheme name="">
        <a:dk1>
          <a:srgbClr val="393939"/>
        </a:dk1>
        <a:lt1>
          <a:srgbClr val="FFFFFF"/>
        </a:lt1>
        <a:dk2>
          <a:srgbClr val="6600CC"/>
        </a:dk2>
        <a:lt2>
          <a:srgbClr val="CCCCFF"/>
        </a:lt2>
        <a:accent1>
          <a:srgbClr val="F9D87E"/>
        </a:accent1>
        <a:accent2>
          <a:srgbClr val="FFCCCC"/>
        </a:accent2>
        <a:accent3>
          <a:srgbClr val="FFFFFF"/>
        </a:accent3>
        <a:accent4>
          <a:srgbClr val="303030"/>
        </a:accent4>
        <a:accent5>
          <a:srgbClr val="FBE8C0"/>
        </a:accent5>
        <a:accent6>
          <a:srgbClr val="E5B7B7"/>
        </a:accent6>
        <a:hlink>
          <a:srgbClr val="FFCCFF"/>
        </a:hlink>
        <a:folHlink>
          <a:srgbClr val="99CC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FFFFFF"/>
        </a:lt2>
        <a:accent1>
          <a:srgbClr val="CBCBCB"/>
        </a:accent1>
        <a:accent2>
          <a:srgbClr val="5F5F5F"/>
        </a:accent2>
        <a:accent3>
          <a:srgbClr val="FFFFFF"/>
        </a:accent3>
        <a:accent4>
          <a:srgbClr val="000000"/>
        </a:accent4>
        <a:accent5>
          <a:srgbClr val="E1E1E1"/>
        </a:accent5>
        <a:accent6>
          <a:srgbClr val="555555"/>
        </a:accent6>
        <a:hlink>
          <a:srgbClr val="969696"/>
        </a:hlink>
        <a:folHlink>
          <a:srgbClr val="EAEAEA"/>
        </a:folHlink>
      </a:clrScheme>
      <a:clrMap bg1="lt1" tx1="dk1" bg2="lt2" tx2="dk2" accent1="accent1" accent2="accent2" accent3="accent3" accent4="accent4" accent5="accent5" accent6="accent6" hlink="hlink" folHlink="folHlink"/>
    </a:extraClrScheme>
    <a:extraClrScheme>
      <a:clrScheme name="">
        <a:dk1>
          <a:srgbClr val="FFFFCC"/>
        </a:dk1>
        <a:lt1>
          <a:srgbClr val="000000"/>
        </a:lt1>
        <a:dk2>
          <a:srgbClr val="FFCC00"/>
        </a:dk2>
        <a:lt2>
          <a:srgbClr val="330000"/>
        </a:lt2>
        <a:accent1>
          <a:srgbClr val="FF9900"/>
        </a:accent1>
        <a:accent2>
          <a:srgbClr val="330099"/>
        </a:accent2>
        <a:accent3>
          <a:srgbClr val="AAAAAA"/>
        </a:accent3>
        <a:accent4>
          <a:srgbClr val="DCDCAF"/>
        </a:accent4>
        <a:accent5>
          <a:srgbClr val="FFCAAA"/>
        </a:accent5>
        <a:accent6>
          <a:srgbClr val="2D0089"/>
        </a:accent6>
        <a:hlink>
          <a:srgbClr val="FF6633"/>
        </a:hlink>
        <a:folHlink>
          <a:srgbClr val="669900"/>
        </a:folHlink>
      </a:clrScheme>
      <a:clrMap bg1="lt1" tx1="dk1" bg2="lt2" tx2="dk2" accent1="accent1" accent2="accent2" accent3="accent3" accent4="accent4" accent5="accent5" accent6="accent6" hlink="hlink" folHlink="folHlink"/>
    </a:extraClrScheme>
    <a:extraClrScheme>
      <a:clrScheme name="">
        <a:dk1>
          <a:srgbClr val="DDDDDD"/>
        </a:dk1>
        <a:lt1>
          <a:srgbClr val="996600"/>
        </a:lt1>
        <a:dk2>
          <a:srgbClr val="FFCC66"/>
        </a:dk2>
        <a:lt2>
          <a:srgbClr val="333300"/>
        </a:lt2>
        <a:accent1>
          <a:srgbClr val="EEB00B"/>
        </a:accent1>
        <a:accent2>
          <a:srgbClr val="330099"/>
        </a:accent2>
        <a:accent3>
          <a:srgbClr val="CAB9AA"/>
        </a:accent3>
        <a:accent4>
          <a:srgbClr val="BEBEBE"/>
        </a:accent4>
        <a:accent5>
          <a:srgbClr val="F5D4AA"/>
        </a:accent5>
        <a:accent6>
          <a:srgbClr val="2D0089"/>
        </a:accent6>
        <a:hlink>
          <a:srgbClr val="FF6633"/>
        </a:hlink>
        <a:folHlink>
          <a:srgbClr val="CC9900"/>
        </a:folHlink>
      </a:clrScheme>
      <a:clrMap bg1="lt1" tx1="dk1" bg2="lt2" tx2="dk2" accent1="accent1" accent2="accent2" accent3="accent3" accent4="accent4" accent5="accent5" accent6="accent6" hlink="hlink" folHlink="folHlink"/>
    </a:extraClrScheme>
    <a:extraClrScheme>
      <a:clrScheme name="">
        <a:dk1>
          <a:srgbClr val="FFFFCC"/>
        </a:dk1>
        <a:lt1>
          <a:srgbClr val="999933"/>
        </a:lt1>
        <a:dk2>
          <a:srgbClr val="FFFF66"/>
        </a:dk2>
        <a:lt2>
          <a:srgbClr val="003300"/>
        </a:lt2>
        <a:accent1>
          <a:srgbClr val="CC9900"/>
        </a:accent1>
        <a:accent2>
          <a:srgbClr val="330099"/>
        </a:accent2>
        <a:accent3>
          <a:srgbClr val="CACAAD"/>
        </a:accent3>
        <a:accent4>
          <a:srgbClr val="DCDCAF"/>
        </a:accent4>
        <a:accent5>
          <a:srgbClr val="E2CAAA"/>
        </a:accent5>
        <a:accent6>
          <a:srgbClr val="2D0089"/>
        </a:accent6>
        <a:hlink>
          <a:srgbClr val="FF9900"/>
        </a:hlink>
        <a:folHlink>
          <a:srgbClr val="FF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思想之树</Template>
  <TotalTime>0</TotalTime>
  <Words>3603</Words>
  <Application>WPS 演示</Application>
  <PresentationFormat>在屏幕上显示</PresentationFormat>
  <Paragraphs>78</Paragraphs>
  <Slides>15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Arial</vt:lpstr>
      <vt:lpstr>宋体</vt:lpstr>
      <vt:lpstr>Wingdings</vt:lpstr>
      <vt:lpstr>Times New Roman</vt:lpstr>
      <vt:lpstr>Malgun Gothic</vt:lpstr>
      <vt:lpstr>微软雅黑</vt:lpstr>
      <vt:lpstr>Arial Unicode MS</vt:lpstr>
      <vt:lpstr>Calibri</vt:lpstr>
      <vt:lpstr>思想之树</vt:lpstr>
      <vt:lpstr>Chapter 9 Online Banking</vt:lpstr>
      <vt:lpstr>I . Open Questions</vt:lpstr>
      <vt:lpstr>II.  Teaching Plan</vt:lpstr>
      <vt:lpstr>III. Teaching Methods</vt:lpstr>
      <vt:lpstr>IV.  Background</vt:lpstr>
      <vt:lpstr>V.  Special Terms</vt:lpstr>
      <vt:lpstr>PowerPoint 演示文稿</vt:lpstr>
      <vt:lpstr>PowerPoint 演示文稿</vt:lpstr>
      <vt:lpstr>PowerPoint 演示文稿</vt:lpstr>
      <vt:lpstr>PowerPoint 演示文稿</vt:lpstr>
      <vt:lpstr>PowerPoint 演示文稿</vt:lpstr>
      <vt:lpstr>VI. Sentences </vt:lpstr>
      <vt:lpstr>译文</vt:lpstr>
      <vt:lpstr>PowerPoint 演示文稿</vt:lpstr>
      <vt:lpstr> 译文</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Monetary Policy </dc:title>
  <dc:creator>User</dc:creator>
  <cp:lastModifiedBy>Mandy</cp:lastModifiedBy>
  <cp:revision>61</cp:revision>
  <dcterms:created xsi:type="dcterms:W3CDTF">2011-11-12T14:11:00Z</dcterms:created>
  <dcterms:modified xsi:type="dcterms:W3CDTF">2024-11-18T15:20:45Z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出版商">
    <vt:lpwstr>www.chinahcm.com</vt:lpwstr>
  </property>
  <property fmtid="{D5CDD505-2E9C-101B-9397-08002B2CF9AE}" pid="3" name="ICV">
    <vt:lpwstr>8EB461B24881440D998D42756C36F0AF_12</vt:lpwstr>
  </property>
  <property fmtid="{D5CDD505-2E9C-101B-9397-08002B2CF9AE}" pid="4" name="KSOProductBuildVer">
    <vt:lpwstr>2052-12.1.0.18608</vt:lpwstr>
  </property>
</Properties>
</file>